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86" r:id="rId4"/>
    <p:sldId id="287" r:id="rId5"/>
    <p:sldId id="259" r:id="rId6"/>
    <p:sldId id="260" r:id="rId7"/>
    <p:sldId id="289" r:id="rId8"/>
    <p:sldId id="290" r:id="rId9"/>
    <p:sldId id="291" r:id="rId10"/>
    <p:sldId id="261" r:id="rId11"/>
    <p:sldId id="312" r:id="rId12"/>
    <p:sldId id="293" r:id="rId13"/>
    <p:sldId id="313" r:id="rId14"/>
    <p:sldId id="292" r:id="rId15"/>
    <p:sldId id="319" r:id="rId16"/>
    <p:sldId id="294" r:id="rId17"/>
    <p:sldId id="298" r:id="rId18"/>
    <p:sldId id="268" r:id="rId19"/>
    <p:sldId id="302" r:id="rId20"/>
    <p:sldId id="300" r:id="rId21"/>
    <p:sldId id="303" r:id="rId22"/>
    <p:sldId id="304" r:id="rId23"/>
    <p:sldId id="305" r:id="rId24"/>
    <p:sldId id="266" r:id="rId25"/>
    <p:sldId id="299" r:id="rId26"/>
    <p:sldId id="306" r:id="rId27"/>
    <p:sldId id="309" r:id="rId28"/>
    <p:sldId id="310" r:id="rId29"/>
    <p:sldId id="314" r:id="rId30"/>
    <p:sldId id="311" r:id="rId31"/>
    <p:sldId id="315" r:id="rId32"/>
    <p:sldId id="316" r:id="rId33"/>
    <p:sldId id="317" r:id="rId34"/>
    <p:sldId id="318" r:id="rId35"/>
    <p:sldId id="265" r:id="rId36"/>
    <p:sldId id="267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4D7904-06D3-418C-913D-E059BBE134AA}">
  <a:tblStyle styleId="{504D7904-06D3-418C-913D-E059BBE134A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/>
    <p:restoredTop sz="93911"/>
  </p:normalViewPr>
  <p:slideViewPr>
    <p:cSldViewPr snapToGrid="0" snapToObjects="1">
      <p:cViewPr varScale="1">
        <p:scale>
          <a:sx n="115" d="100"/>
          <a:sy n="115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382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74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471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49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691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349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241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369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64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808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4723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62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03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47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7358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004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373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066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9097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05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258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810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97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1996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5891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480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995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0846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4849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1137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819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1345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7526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15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912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064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83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01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561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315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5665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3930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9035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93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00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956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626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2848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01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32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034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607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05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5" name="Shape 55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360"/>
              </a:spcBef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mpt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4" name="Shape 1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199" cy="103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+ imag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9" name="Shape 19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big imag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4" name="Shape 24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0" t="0" r="0" b="0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8" name="Shape 2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Shape 29"/>
          <p:cNvSpPr txBox="1"/>
          <p:nvPr/>
        </p:nvSpPr>
        <p:spPr>
          <a:xfrm>
            <a:off x="799645" y="697674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SzPct val="100000"/>
              <a:buFont typeface="Montserrat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4" name="Shape 44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1" name="Shape 51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8.xml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19.xml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deathtothestockphoto.com/" TargetMode="External"/><Relationship Id="rId5" Type="http://schemas.openxmlformats.org/officeDocument/2006/relationships/hyperlink" Target="http://deathtothestockphoto.com/wp-content/uploads/DeathtotheStockPhoto-License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fonts/#UsePlace:use/Collection:Montserrat:400,700|Karla:400,400italic,700,700italic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twitter.com/googledocs/status/73008724015664332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131466" y="1665202"/>
            <a:ext cx="4229100" cy="1181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sz="2000" dirty="0" smtClean="0"/>
              <a:t>ATMOSPHERIC COMPOSITION </a:t>
            </a: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>
                <a:solidFill>
                  <a:srgbClr val="00BCD4"/>
                </a:solidFill>
              </a:rPr>
              <a:t>BEYOND THE C/O RATIO</a:t>
            </a:r>
            <a:endParaRPr lang="e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/>
          <a:stretch/>
        </p:blipFill>
        <p:spPr>
          <a:xfrm rot="20716586">
            <a:off x="4873999" y="-1505917"/>
            <a:ext cx="7226626" cy="7065872"/>
          </a:xfrm>
          <a:prstGeom prst="snip2Diag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69" y="2905991"/>
            <a:ext cx="436961" cy="586593"/>
          </a:xfrm>
          <a:prstGeom prst="rect">
            <a:avLst/>
          </a:prstGeom>
        </p:spPr>
      </p:pic>
      <p:sp>
        <p:nvSpPr>
          <p:cNvPr id="16" name="Shape 88"/>
          <p:cNvSpPr txBox="1">
            <a:spLocks/>
          </p:cNvSpPr>
          <p:nvPr/>
        </p:nvSpPr>
        <p:spPr>
          <a:xfrm>
            <a:off x="1350410" y="2952943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65000"/>
                  </a:schemeClr>
                </a:solidFill>
              </a:rPr>
              <a:t>Néstor Espinoza</a:t>
            </a:r>
          </a:p>
          <a:p>
            <a:pPr>
              <a:spcBef>
                <a:spcPts val="0"/>
              </a:spcBef>
              <a:buFont typeface="Karla"/>
              <a:buNone/>
            </a:pPr>
            <a:r>
              <a:rPr lang="es-ES" sz="1100" dirty="0" smtClean="0">
                <a:solidFill>
                  <a:schemeClr val="bg1">
                    <a:lumMod val="65000"/>
                  </a:schemeClr>
                </a:solidFill>
              </a:rPr>
              <a:t>Pontificia Universidad Católica de Chile</a:t>
            </a:r>
            <a:endParaRPr lang="en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18661" y="2817384"/>
            <a:ext cx="3846254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32"/>
          <a:stretch/>
        </p:blipFill>
        <p:spPr>
          <a:xfrm>
            <a:off x="218661" y="2969057"/>
            <a:ext cx="467872" cy="523527"/>
          </a:xfrm>
          <a:prstGeom prst="rect">
            <a:avLst/>
          </a:prstGeom>
        </p:spPr>
      </p:pic>
      <p:sp>
        <p:nvSpPr>
          <p:cNvPr id="20" name="Shape 88"/>
          <p:cNvSpPr txBox="1">
            <a:spLocks/>
          </p:cNvSpPr>
          <p:nvPr/>
        </p:nvSpPr>
        <p:spPr>
          <a:xfrm>
            <a:off x="427482" y="3852939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65000"/>
                  </a:schemeClr>
                </a:solidFill>
              </a:rPr>
              <a:t>Mentors</a:t>
            </a:r>
            <a:r>
              <a:rPr lang="es-ES" sz="1400" b="1" dirty="0" smtClean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Jonathan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Fortney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&amp; Yamila Miguel</a:t>
            </a:r>
          </a:p>
          <a:p>
            <a:pPr>
              <a:spcBef>
                <a:spcPts val="0"/>
              </a:spcBef>
              <a:buFont typeface="Karla"/>
              <a:buNone/>
            </a:pP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CO-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Is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: K.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Lodders</a:t>
            </a:r>
            <a:r>
              <a:rPr lang="es-ES" sz="1400" dirty="0" smtClean="0">
                <a:solidFill>
                  <a:schemeClr val="bg1">
                    <a:lumMod val="65000"/>
                  </a:schemeClr>
                </a:solidFill>
              </a:rPr>
              <a:t> &amp; B. </a:t>
            </a:r>
            <a:r>
              <a:rPr lang="es-ES" sz="1400" dirty="0" err="1" smtClean="0">
                <a:solidFill>
                  <a:schemeClr val="bg1">
                    <a:lumMod val="65000"/>
                  </a:schemeClr>
                </a:solidFill>
              </a:rPr>
              <a:t>Fegley</a:t>
            </a:r>
            <a:endParaRPr lang="en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3" b="2267"/>
          <a:stretch/>
        </p:blipFill>
        <p:spPr>
          <a:xfrm>
            <a:off x="986654" y="1984917"/>
            <a:ext cx="5027291" cy="30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9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equilibrium</a:t>
            </a:r>
            <a:r>
              <a:rPr lang="es-ES" dirty="0" smtClean="0"/>
              <a:t> (w/ CEA).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17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dirty="0" smtClean="0"/>
              <a:t>1+1D </a:t>
            </a:r>
            <a:r>
              <a:rPr lang="es-ES" dirty="0" err="1" smtClean="0"/>
              <a:t>Chambers</a:t>
            </a:r>
            <a:r>
              <a:rPr lang="es-ES" dirty="0" smtClean="0"/>
              <a:t> (2009) disk </a:t>
            </a:r>
            <a:r>
              <a:rPr lang="es-ES" dirty="0" err="1" smtClean="0"/>
              <a:t>model</a:t>
            </a:r>
            <a:r>
              <a:rPr lang="es-ES" dirty="0" smtClean="0"/>
              <a:t>.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dirty="0" err="1" smtClean="0"/>
              <a:t>Chemical</a:t>
            </a:r>
            <a:r>
              <a:rPr lang="es-ES" dirty="0" smtClean="0"/>
              <a:t> </a:t>
            </a:r>
            <a:r>
              <a:rPr lang="es-ES" dirty="0" err="1" smtClean="0"/>
              <a:t>equilibrium</a:t>
            </a:r>
            <a:r>
              <a:rPr lang="es-ES" dirty="0" smtClean="0"/>
              <a:t> (w/ CEA).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59" y="2338917"/>
            <a:ext cx="3579682" cy="2681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0141" y="4804004"/>
            <a:ext cx="23086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github.com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nespinoza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/</a:t>
            </a:r>
            <a:r>
              <a:rPr lang="en-US" sz="1100" b="1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pyCEA</a:t>
            </a:r>
            <a:r>
              <a:rPr lang="en-US" sz="11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)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23917" y="1517504"/>
            <a:ext cx="13773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Lodders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et al. (2003)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Moriarty et al. (2014)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5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470" y="1942141"/>
            <a:ext cx="29918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Gas species: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dirty="0" smtClean="0">
                <a:latin typeface="Karla" charset="0"/>
                <a:ea typeface="Karla" charset="0"/>
                <a:cs typeface="Karla" charset="0"/>
              </a:rPr>
            </a:b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AlN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ALO ALOH ALS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 CH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CN CO CO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 KCN KH KOH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Fe(OH)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 HCN HCO HS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He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Mg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Solid species: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NaAlSi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KAlSi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        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Ca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7</a:t>
            </a:r>
          </a:p>
          <a:p>
            <a:endParaRPr lang="en-US" dirty="0" smtClean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1134" y="2137837"/>
            <a:ext cx="18245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 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NH NH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NO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Na Na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O 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OH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 S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SN SO SO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SiH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TiO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V VN VO VO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7413" y="4009820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3319" y="4009813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endParaRPr lang="en-US" sz="1200" baseline="-250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7155" y="4009814"/>
            <a:ext cx="649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CaTiO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TiN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V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7879" y="400981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TH</a:t>
            </a:r>
            <a:r>
              <a:rPr lang="es-ES" dirty="0" smtClean="0"/>
              <a:t>E </a:t>
            </a:r>
            <a:r>
              <a:rPr lang="es-ES" dirty="0" smtClean="0">
                <a:solidFill>
                  <a:srgbClr val="FF5722"/>
                </a:solidFill>
              </a:rPr>
              <a:t>MODEL</a:t>
            </a:r>
            <a:endParaRPr lang="en" dirty="0"/>
          </a:p>
        </p:txBody>
      </p:sp>
      <p:grpSp>
        <p:nvGrpSpPr>
          <p:cNvPr id="11" name="Shape 837"/>
          <p:cNvGrpSpPr/>
          <p:nvPr/>
        </p:nvGrpSpPr>
        <p:grpSpPr>
          <a:xfrm>
            <a:off x="385830" y="893500"/>
            <a:ext cx="452420" cy="433992"/>
            <a:chOff x="5233525" y="4954450"/>
            <a:chExt cx="538275" cy="516350"/>
          </a:xfrm>
          <a:solidFill>
            <a:srgbClr val="FF0000"/>
          </a:solidFill>
        </p:grpSpPr>
        <p:sp>
          <p:nvSpPr>
            <p:cNvPr id="12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31470" y="1942141"/>
            <a:ext cx="299188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Gas species:</a:t>
            </a:r>
            <a:r>
              <a:rPr lang="en-US" dirty="0" smtClean="0">
                <a:latin typeface="Karla" charset="0"/>
                <a:ea typeface="Karla" charset="0"/>
                <a:cs typeface="Karla" charset="0"/>
              </a:rPr>
              <a:t/>
            </a:r>
            <a:br>
              <a:rPr lang="en-US" dirty="0" smtClean="0">
                <a:latin typeface="Karla" charset="0"/>
                <a:ea typeface="Karla" charset="0"/>
                <a:cs typeface="Karla" charset="0"/>
              </a:rPr>
            </a:b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AlN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AlH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ALO ALOH ALS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 CH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CN CO CO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CS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Ca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CaOH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CaS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K KCN KH KOH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 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FeH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FeO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Fe(OH)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 H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 HCN HCO 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HS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He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Mg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b="1" dirty="0" smtClean="0">
                <a:latin typeface="Karla" charset="0"/>
                <a:ea typeface="Karla" charset="0"/>
                <a:cs typeface="Karla" charset="0"/>
              </a:rPr>
              <a:t>Solid species: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NaAlSi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KAlSi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        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Al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7</a:t>
            </a:r>
          </a:p>
          <a:p>
            <a:endParaRPr lang="en-US" dirty="0" smtClean="0">
              <a:latin typeface="Karla" charset="0"/>
              <a:ea typeface="Karla" charset="0"/>
              <a:cs typeface="Karla" charset="0"/>
            </a:endParaRPr>
          </a:p>
          <a:p>
            <a:endParaRPr lang="en-US" dirty="0">
              <a:latin typeface="Karla" charset="0"/>
              <a:ea typeface="Karla" charset="0"/>
              <a:cs typeface="Karla" charset="0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31134" y="2137837"/>
            <a:ext cx="182453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N 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NH NH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NO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Na Na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NaOH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O 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OH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 S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SN SO SO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Si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SiH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SiH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4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SiN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SiS</a:t>
            </a:r>
            <a:endParaRPr lang="en-US" sz="1200" dirty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latin typeface="Karla" charset="0"/>
                <a:ea typeface="Karla" charset="0"/>
                <a:cs typeface="Karla" charset="0"/>
              </a:rPr>
              <a:t>TiO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TiO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TiS</a:t>
            </a:r>
            <a:endParaRPr lang="en-US" sz="1200" dirty="0">
              <a:solidFill>
                <a:srgbClr val="FF0000"/>
              </a:solidFill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>
                <a:latin typeface="Karla" charset="0"/>
                <a:ea typeface="Karla" charset="0"/>
                <a:cs typeface="Karla" charset="0"/>
              </a:rPr>
              <a:t>V VN VO VO</a:t>
            </a:r>
            <a:r>
              <a:rPr lang="en-US" sz="1200" baseline="-25000" dirty="0">
                <a:latin typeface="Karla" charset="0"/>
                <a:ea typeface="Karla" charset="0"/>
                <a:cs typeface="Karla" charset="0"/>
              </a:rPr>
              <a:t>2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Chemical network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27413" y="4009820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33319" y="4009813"/>
            <a:ext cx="9492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Al</a:t>
            </a:r>
            <a:endParaRPr lang="en-US" sz="1200" baseline="-250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Fe(</a:t>
            </a:r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a,c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)</a:t>
            </a:r>
          </a:p>
          <a:p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FeS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(</a:t>
            </a:r>
            <a:r>
              <a:rPr lang="en-US" sz="1200" dirty="0" err="1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a,b,c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)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19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CaAl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Si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7155" y="4009814"/>
            <a:ext cx="6495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CaTiO</a:t>
            </a:r>
            <a:r>
              <a:rPr lang="en-US" sz="1200" baseline="-25000" dirty="0" smtClean="0">
                <a:solidFill>
                  <a:srgbClr val="FF0000"/>
                </a:solidFill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TiN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Ti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V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2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Fe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4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7879" y="4009814"/>
            <a:ext cx="7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latin typeface="Karla" charset="0"/>
                <a:ea typeface="Karla" charset="0"/>
                <a:cs typeface="Karla" charset="0"/>
              </a:rPr>
              <a:t>MgS</a:t>
            </a:r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  <a:p>
            <a:r>
              <a:rPr lang="en-US" sz="1200" dirty="0" smtClean="0">
                <a:latin typeface="Karla" charset="0"/>
                <a:ea typeface="Karla" charset="0"/>
                <a:cs typeface="Karla" charset="0"/>
              </a:rPr>
              <a:t>MgSiO</a:t>
            </a:r>
            <a:r>
              <a:rPr lang="en-US" sz="1200" baseline="-25000" dirty="0" smtClean="0">
                <a:latin typeface="Karla" charset="0"/>
                <a:ea typeface="Karla" charset="0"/>
                <a:cs typeface="Karla" charset="0"/>
              </a:rPr>
              <a:t>3</a:t>
            </a:r>
          </a:p>
          <a:p>
            <a:endParaRPr lang="en-US" sz="1200" dirty="0" smtClean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err="1" smtClean="0"/>
              <a:t>Results</a:t>
            </a:r>
            <a:r>
              <a:rPr lang="es-ES" dirty="0" smtClean="0"/>
              <a:t> pt. I</a:t>
            </a:r>
            <a:br>
              <a:rPr lang="es-ES" dirty="0" smtClean="0"/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364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785"/>
          <a:stretch/>
        </p:blipFill>
        <p:spPr>
          <a:xfrm>
            <a:off x="1516566" y="211874"/>
            <a:ext cx="4393576" cy="2703803"/>
          </a:xfrm>
          <a:prstGeom prst="rect">
            <a:avLst/>
          </a:prstGeom>
        </p:spPr>
      </p:pic>
      <p:pic>
        <p:nvPicPr>
          <p:cNvPr id="3" name="o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038" t="9086" b="7438"/>
          <a:stretch/>
        </p:blipFill>
        <p:spPr>
          <a:xfrm>
            <a:off x="1516566" y="2553629"/>
            <a:ext cx="4373342" cy="2252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4283" y="482847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Radius (AU)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624202" y="2314769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Molar fraction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785"/>
          <a:stretch/>
        </p:blipFill>
        <p:spPr>
          <a:xfrm>
            <a:off x="1516566" y="211874"/>
            <a:ext cx="4393576" cy="2703803"/>
          </a:xfrm>
          <a:prstGeom prst="rect">
            <a:avLst/>
          </a:prstGeom>
        </p:spPr>
      </p:pic>
      <p:pic>
        <p:nvPicPr>
          <p:cNvPr id="3" name="ou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4038" t="9086" b="7438"/>
          <a:stretch/>
        </p:blipFill>
        <p:spPr>
          <a:xfrm>
            <a:off x="1516566" y="2553629"/>
            <a:ext cx="4373342" cy="22525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4283" y="4828478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Radius (AU)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 rot="16200000">
            <a:off x="624202" y="2314769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Molar fraction</a:t>
            </a:r>
            <a:endParaRPr lang="en-US" sz="1200" b="1" dirty="0">
              <a:solidFill>
                <a:schemeClr val="bg1">
                  <a:lumMod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5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317"/>
            <a:ext cx="6738743" cy="4282013"/>
          </a:xfrm>
          <a:prstGeom prst="rect">
            <a:avLst/>
          </a:prstGeom>
        </p:spPr>
      </p:pic>
      <p:sp>
        <p:nvSpPr>
          <p:cNvPr id="11" name="Shape 88"/>
          <p:cNvSpPr txBox="1">
            <a:spLocks/>
          </p:cNvSpPr>
          <p:nvPr/>
        </p:nvSpPr>
        <p:spPr>
          <a:xfrm>
            <a:off x="3276407" y="613317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Öberg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, Murray-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Clay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Bergin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(2011)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4" y="434898"/>
            <a:ext cx="5526970" cy="44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75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0663" y="434898"/>
            <a:ext cx="5518151" cy="4404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64" y="434898"/>
            <a:ext cx="5526970" cy="440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419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81100" y="2798525"/>
            <a:ext cx="2152035" cy="1880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dirty="0" err="1" smtClean="0"/>
              <a:t>Results</a:t>
            </a:r>
            <a:r>
              <a:rPr lang="es-ES" dirty="0" smtClean="0"/>
              <a:t> pt. II</a:t>
            </a:r>
            <a:r>
              <a:rPr lang="es-ES" sz="30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  <a:t/>
            </a:r>
            <a:br>
              <a:rPr lang="es-ES" sz="30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</a:b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/>
          <a:stretch/>
        </p:blipFill>
        <p:spPr>
          <a:xfrm rot="20716586">
            <a:off x="2402647" y="-1172285"/>
            <a:ext cx="7226626" cy="7065872"/>
          </a:xfrm>
          <a:prstGeom prst="snip2DiagRect">
            <a:avLst/>
          </a:prstGeom>
        </p:spPr>
      </p:pic>
      <p:sp>
        <p:nvSpPr>
          <p:cNvPr id="2" name="Rectangle 1"/>
          <p:cNvSpPr/>
          <p:nvPr/>
        </p:nvSpPr>
        <p:spPr>
          <a:xfrm rot="20727303">
            <a:off x="2407440" y="-288708"/>
            <a:ext cx="357139" cy="6289589"/>
          </a:xfrm>
          <a:prstGeom prst="rect">
            <a:avLst/>
          </a:prstGeom>
          <a:solidFill>
            <a:schemeClr val="bg1">
              <a:lumMod val="85000"/>
              <a:shade val="30000"/>
              <a:satMod val="115000"/>
              <a:alpha val="45000"/>
            </a:schemeClr>
          </a:solidFill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49329" y="1767016"/>
            <a:ext cx="168456" cy="2557849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9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</a:t>
            </a:r>
            <a:r>
              <a:rPr lang="es-ES" dirty="0" smtClean="0"/>
              <a:t>WO</a:t>
            </a:r>
            <a:r>
              <a:rPr lang="en" dirty="0" smtClean="0"/>
              <a:t> </a:t>
            </a:r>
            <a:r>
              <a:rPr lang="es-ES" dirty="0" smtClean="0">
                <a:solidFill>
                  <a:srgbClr val="9C27B0"/>
                </a:solidFill>
              </a:rPr>
              <a:t>IN-SITU PLANETS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49329" y="1767016"/>
            <a:ext cx="168456" cy="2557849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6118" y="1767016"/>
            <a:ext cx="168456" cy="2557849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5.65M</a:t>
            </a:r>
            <a:r>
              <a:rPr lang="es-ES" baseline="-25000" dirty="0" smtClean="0"/>
              <a:t>Earth</a:t>
            </a:r>
            <a:r>
              <a:rPr lang="es-ES" dirty="0"/>
              <a:t> </a:t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0.69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0.04 (</a:t>
            </a:r>
            <a:r>
              <a:rPr lang="es-ES" b="1" dirty="0"/>
              <a:t>3</a:t>
            </a:r>
            <a:r>
              <a:rPr lang="es-ES" b="1" dirty="0" smtClean="0"/>
              <a:t>x</a:t>
            </a:r>
            <a:r>
              <a:rPr lang="es-ES" dirty="0" smtClean="0"/>
              <a:t> solar)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5.65M</a:t>
            </a:r>
            <a:r>
              <a:rPr lang="es-ES" baseline="-25000" dirty="0" smtClean="0"/>
              <a:t>Earth</a:t>
            </a:r>
            <a:r>
              <a:rPr lang="es-ES" dirty="0"/>
              <a:t> </a:t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0.6M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0.69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0.04 (</a:t>
            </a:r>
            <a:r>
              <a:rPr lang="es-ES" b="1" dirty="0"/>
              <a:t>3</a:t>
            </a:r>
            <a:r>
              <a:rPr lang="es-ES" b="1" dirty="0" smtClean="0"/>
              <a:t>x</a:t>
            </a:r>
            <a:r>
              <a:rPr lang="es-ES" dirty="0" smtClean="0"/>
              <a:t> solar)</a:t>
            </a:r>
            <a:endParaRPr lang="en" dirty="0"/>
          </a:p>
        </p:txBody>
      </p:sp>
      <p:sp>
        <p:nvSpPr>
          <p:cNvPr id="4" name="TextBox 3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22" y="1504950"/>
            <a:ext cx="3980759" cy="348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4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0" y="535259"/>
            <a:ext cx="5718098" cy="4264180"/>
          </a:xfrm>
          <a:prstGeom prst="rect">
            <a:avLst/>
          </a:prstGeom>
        </p:spPr>
      </p:pic>
      <p:sp>
        <p:nvSpPr>
          <p:cNvPr id="8" name="Shape 88"/>
          <p:cNvSpPr txBox="1">
            <a:spLocks/>
          </p:cNvSpPr>
          <p:nvPr/>
        </p:nvSpPr>
        <p:spPr>
          <a:xfrm>
            <a:off x="4201958" y="295700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Thorngren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 (2016)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8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" y="1605168"/>
            <a:ext cx="6627950" cy="354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7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0.1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85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" y="1605168"/>
            <a:ext cx="6627950" cy="354471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43290" y="3992139"/>
            <a:ext cx="87075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50 ppm!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851102" y="3802566"/>
            <a:ext cx="579864" cy="26762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75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>
          <a:xfrm>
            <a:off x="1791729" y="1692875"/>
            <a:ext cx="4367623" cy="321275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6118" y="1767016"/>
            <a:ext cx="168456" cy="2557849"/>
          </a:xfrm>
          <a:prstGeom prst="rect">
            <a:avLst/>
          </a:prstGeom>
          <a:solidFill>
            <a:schemeClr val="accent6">
              <a:lumMod val="60000"/>
              <a:lumOff val="4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4.57M</a:t>
            </a:r>
            <a:r>
              <a:rPr lang="es-ES" baseline="-25000" dirty="0" smtClean="0"/>
              <a:t>Earth</a:t>
            </a:r>
            <a:r>
              <a:rPr lang="es-ES" dirty="0" smtClean="0"/>
              <a:t>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1.75M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0.71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0.02 (</a:t>
            </a:r>
            <a:r>
              <a:rPr lang="es-ES" b="1" dirty="0" smtClean="0"/>
              <a:t>1.4x</a:t>
            </a:r>
            <a:r>
              <a:rPr lang="es-ES" dirty="0" smtClean="0"/>
              <a:t> solar)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689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ES" dirty="0" smtClean="0"/>
              <a:t>0.05 AU </a:t>
            </a:r>
            <a:r>
              <a:rPr lang="es-ES" dirty="0" smtClean="0">
                <a:solidFill>
                  <a:srgbClr val="9C27B0"/>
                </a:solidFill>
              </a:rPr>
              <a:t>IN-SITU PLANET</a:t>
            </a:r>
            <a:endParaRPr lang="en" dirty="0">
              <a:solidFill>
                <a:srgbClr val="9C27B0"/>
              </a:solidFill>
            </a:endParaRPr>
          </a:p>
        </p:txBody>
      </p:sp>
      <p:grpSp>
        <p:nvGrpSpPr>
          <p:cNvPr id="150" name="Shape 150"/>
          <p:cNvGrpSpPr/>
          <p:nvPr/>
        </p:nvGrpSpPr>
        <p:grpSpPr>
          <a:xfrm>
            <a:off x="313084" y="880444"/>
            <a:ext cx="443238" cy="443238"/>
            <a:chOff x="5941025" y="3634400"/>
            <a:chExt cx="467650" cy="467650"/>
          </a:xfrm>
        </p:grpSpPr>
        <p:sp>
          <p:nvSpPr>
            <p:cNvPr id="151" name="Shape 1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762424" y="907654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&amp;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Brunini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(2008, 2009, 2010)</a:t>
            </a:r>
          </a:p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Miguel et al. (2011a, 2011b)</a:t>
            </a:r>
          </a:p>
          <a:p>
            <a:endParaRPr lang="en-US" dirty="0"/>
          </a:p>
        </p:txBody>
      </p:sp>
      <p:sp>
        <p:nvSpPr>
          <p:cNvPr id="14" name="Shape 111"/>
          <p:cNvSpPr txBox="1">
            <a:spLocks noGrp="1"/>
          </p:cNvSpPr>
          <p:nvPr>
            <p:ph type="body" idx="1"/>
          </p:nvPr>
        </p:nvSpPr>
        <p:spPr>
          <a:xfrm>
            <a:off x="603473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M</a:t>
            </a:r>
            <a:r>
              <a:rPr lang="es-ES" b="1" baseline="-25000" dirty="0" err="1" smtClean="0"/>
              <a:t>core</a:t>
            </a:r>
            <a:r>
              <a:rPr lang="es-ES" dirty="0" smtClean="0"/>
              <a:t> = 4.57M</a:t>
            </a:r>
            <a:r>
              <a:rPr lang="es-ES" baseline="-25000" dirty="0" smtClean="0"/>
              <a:t>Earth</a:t>
            </a:r>
            <a:r>
              <a:rPr lang="es-ES" dirty="0" smtClean="0"/>
              <a:t> </a:t>
            </a:r>
            <a:r>
              <a:rPr lang="es-ES" dirty="0"/>
              <a:t/>
            </a:r>
            <a:br>
              <a:rPr lang="es-ES" dirty="0"/>
            </a:br>
            <a:r>
              <a:rPr lang="es-ES" b="1" dirty="0" err="1" smtClean="0"/>
              <a:t>M</a:t>
            </a:r>
            <a:r>
              <a:rPr lang="es-ES" b="1" baseline="-25000" dirty="0" err="1" smtClean="0"/>
              <a:t>envelope</a:t>
            </a:r>
            <a:r>
              <a:rPr lang="es-ES" dirty="0" smtClean="0"/>
              <a:t> = 1.75M</a:t>
            </a:r>
            <a:r>
              <a:rPr lang="es-ES" baseline="-25000" dirty="0" smtClean="0"/>
              <a:t>Jup</a:t>
            </a:r>
            <a:r>
              <a:rPr lang="es-ES" dirty="0" smtClean="0"/>
              <a:t> </a:t>
            </a:r>
            <a:br>
              <a:rPr lang="es-ES" dirty="0" smtClean="0"/>
            </a:br>
            <a:r>
              <a:rPr lang="es-ES" dirty="0" smtClean="0"/>
              <a:t> 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s-ES" b="1" dirty="0" err="1" smtClean="0"/>
              <a:t>X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0.71</a:t>
            </a:r>
            <a:br>
              <a:rPr lang="es-ES" dirty="0" smtClean="0"/>
            </a:br>
            <a:r>
              <a:rPr lang="es-ES" b="1" dirty="0" err="1" smtClean="0"/>
              <a:t>Y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0.27</a:t>
            </a:r>
            <a:br>
              <a:rPr lang="es-ES" dirty="0" smtClean="0"/>
            </a:br>
            <a:r>
              <a:rPr lang="es-ES" b="1" dirty="0" err="1" smtClean="0"/>
              <a:t>Z</a:t>
            </a:r>
            <a:r>
              <a:rPr lang="es-ES" b="1" baseline="-25000" dirty="0" err="1" smtClean="0"/>
              <a:t>env</a:t>
            </a:r>
            <a:r>
              <a:rPr lang="es-ES" dirty="0" smtClean="0"/>
              <a:t> = 0.02 (</a:t>
            </a:r>
            <a:r>
              <a:rPr lang="es-ES" b="1" dirty="0" smtClean="0"/>
              <a:t>1.4x</a:t>
            </a:r>
            <a:r>
              <a:rPr lang="es-ES" dirty="0" smtClean="0"/>
              <a:t> solar)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76" y="1499732"/>
            <a:ext cx="3913376" cy="339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838301" y="1960300"/>
            <a:ext cx="26438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</a:t>
            </a:r>
            <a:r>
              <a:rPr lang="en">
                <a:solidFill>
                  <a:srgbClr val="607D8B"/>
                </a:solidFill>
              </a:rPr>
              <a:t>PICTURE</a:t>
            </a:r>
            <a:r>
              <a:rPr lang="en"/>
              <a:t> IS WORTH A THOUSAND WORDS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</a:p>
        </p:txBody>
      </p:sp>
      <p:grpSp>
        <p:nvGrpSpPr>
          <p:cNvPr id="163" name="Shape 163"/>
          <p:cNvGrpSpPr/>
          <p:nvPr/>
        </p:nvGrpSpPr>
        <p:grpSpPr>
          <a:xfrm>
            <a:off x="318378" y="915326"/>
            <a:ext cx="429606" cy="377755"/>
            <a:chOff x="1929775" y="320925"/>
            <a:chExt cx="423800" cy="372650"/>
          </a:xfrm>
        </p:grpSpPr>
        <p:sp>
          <p:nvSpPr>
            <p:cNvPr id="164" name="Shape 164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CHARTS TO </a:t>
            </a:r>
            <a:r>
              <a:rPr lang="en">
                <a:solidFill>
                  <a:srgbClr val="673AB7"/>
                </a:solidFill>
              </a:rPr>
              <a:t>EXPLAIN</a:t>
            </a:r>
            <a:r>
              <a:rPr lang="en"/>
              <a:t> YOUR IDEAS</a:t>
            </a:r>
          </a:p>
        </p:txBody>
      </p:sp>
      <p:sp>
        <p:nvSpPr>
          <p:cNvPr id="179" name="Shape 179"/>
          <p:cNvSpPr/>
          <p:nvPr/>
        </p:nvSpPr>
        <p:spPr>
          <a:xfrm>
            <a:off x="314970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WHITE</a:t>
            </a:r>
          </a:p>
        </p:txBody>
      </p:sp>
      <p:sp>
        <p:nvSpPr>
          <p:cNvPr id="180" name="Shape 180"/>
          <p:cNvSpPr/>
          <p:nvPr/>
        </p:nvSpPr>
        <p:spPr>
          <a:xfrm>
            <a:off x="6489150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BLACK</a:t>
            </a:r>
          </a:p>
        </p:txBody>
      </p:sp>
      <p:sp>
        <p:nvSpPr>
          <p:cNvPr id="181" name="Shape 181"/>
          <p:cNvSpPr/>
          <p:nvPr/>
        </p:nvSpPr>
        <p:spPr>
          <a:xfrm>
            <a:off x="4819425" y="1505250"/>
            <a:ext cx="2133000" cy="2133000"/>
          </a:xfrm>
          <a:prstGeom prst="ellipse">
            <a:avLst/>
          </a:prstGeom>
          <a:solidFill>
            <a:srgbClr val="000000">
              <a:alpha val="7310"/>
            </a:srgbClr>
          </a:solidFill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GRAY</a:t>
            </a:r>
          </a:p>
        </p:txBody>
      </p:sp>
      <p:grpSp>
        <p:nvGrpSpPr>
          <p:cNvPr id="182" name="Shape 182"/>
          <p:cNvGrpSpPr/>
          <p:nvPr/>
        </p:nvGrpSpPr>
        <p:grpSpPr>
          <a:xfrm>
            <a:off x="726863" y="1742359"/>
            <a:ext cx="453640" cy="447356"/>
            <a:chOff x="3292425" y="3664250"/>
            <a:chExt cx="397025" cy="391525"/>
          </a:xfrm>
        </p:grpSpPr>
        <p:sp>
          <p:nvSpPr>
            <p:cNvPr id="183" name="Shape 18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</a:t>
            </a:r>
            <a:r>
              <a:rPr lang="en">
                <a:solidFill>
                  <a:srgbClr val="3F51B5"/>
                </a:solidFill>
              </a:rPr>
              <a:t>COMPARE</a:t>
            </a:r>
            <a:r>
              <a:rPr lang="en"/>
              <a:t> DATA</a:t>
            </a:r>
          </a:p>
        </p:txBody>
      </p:sp>
      <p:graphicFrame>
        <p:nvGraphicFramePr>
          <p:cNvPr id="258" name="Shape 258"/>
          <p:cNvGraphicFramePr/>
          <p:nvPr/>
        </p:nvGraphicFramePr>
        <p:xfrm>
          <a:off x="952500" y="1547781"/>
          <a:ext cx="5610600" cy="2676525"/>
        </p:xfrm>
        <a:graphic>
          <a:graphicData uri="http://schemas.openxmlformats.org/drawingml/2006/table">
            <a:tbl>
              <a:tblPr>
                <a:noFill/>
                <a:tableStyleId>{504D7904-06D3-418C-913D-E059BBE134AA}</a:tableStyleId>
              </a:tblPr>
              <a:tblGrid>
                <a:gridCol w="1402650"/>
                <a:gridCol w="1402650"/>
                <a:gridCol w="1402650"/>
                <a:gridCol w="1402650"/>
              </a:tblGrid>
              <a:tr h="5602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999999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</a:tr>
              <a:tr h="7054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4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54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100" b="1">
                          <a:solidFill>
                            <a:srgbClr val="999999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59" name="Shape 259"/>
          <p:cNvGrpSpPr/>
          <p:nvPr/>
        </p:nvGrpSpPr>
        <p:grpSpPr>
          <a:xfrm>
            <a:off x="318294" y="694222"/>
            <a:ext cx="449036" cy="470807"/>
            <a:chOff x="5961125" y="1623900"/>
            <a:chExt cx="427450" cy="448175"/>
          </a:xfrm>
        </p:grpSpPr>
        <p:sp>
          <p:nvSpPr>
            <p:cNvPr id="260" name="Shape 26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96F3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 descr="mapa_solido_n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26" y="356887"/>
            <a:ext cx="8765947" cy="44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title" idx="4294967295"/>
          </p:nvPr>
        </p:nvSpPr>
        <p:spPr>
          <a:xfrm>
            <a:off x="609704" y="4116875"/>
            <a:ext cx="16097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273" name="Shape 273"/>
          <p:cNvSpPr/>
          <p:nvPr/>
        </p:nvSpPr>
        <p:spPr>
          <a:xfrm>
            <a:off x="1829825" y="1504206"/>
            <a:ext cx="701999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our office</a:t>
            </a:r>
          </a:p>
        </p:txBody>
      </p:sp>
      <p:sp>
        <p:nvSpPr>
          <p:cNvPr id="274" name="Shape 274"/>
          <p:cNvSpPr/>
          <p:nvPr/>
        </p:nvSpPr>
        <p:spPr>
          <a:xfrm>
            <a:off x="943625" y="1778700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2739062" y="3417500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3828800" y="15710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493562" y="37557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6797475" y="20292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7651300" y="3854825"/>
            <a:ext cx="156875" cy="135675"/>
          </a:xfrm>
          <a:prstGeom prst="flowChartMerge">
            <a:avLst/>
          </a:prstGeom>
          <a:solidFill>
            <a:srgbClr val="000000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80" name="Shape 280"/>
          <p:cNvGrpSpPr/>
          <p:nvPr/>
        </p:nvGrpSpPr>
        <p:grpSpPr>
          <a:xfrm>
            <a:off x="741885" y="3665032"/>
            <a:ext cx="393059" cy="393059"/>
            <a:chOff x="5941025" y="3634400"/>
            <a:chExt cx="467650" cy="467650"/>
          </a:xfrm>
        </p:grpSpPr>
        <p:sp>
          <p:nvSpPr>
            <p:cNvPr id="281" name="Shape 28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A9F4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ctrTitle" idx="4294967295"/>
          </p:nvPr>
        </p:nvSpPr>
        <p:spPr>
          <a:xfrm>
            <a:off x="635695" y="3107350"/>
            <a:ext cx="6136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600">
                <a:solidFill>
                  <a:srgbClr val="03A9F4"/>
                </a:solidFill>
              </a:rPr>
              <a:t>89,526,124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ubTitle" idx="4294967295"/>
          </p:nvPr>
        </p:nvSpPr>
        <p:spPr>
          <a:xfrm>
            <a:off x="685800" y="3983050"/>
            <a:ext cx="61367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769689" y="1874541"/>
            <a:ext cx="920352" cy="865869"/>
            <a:chOff x="5972700" y="2330200"/>
            <a:chExt cx="411625" cy="387275"/>
          </a:xfrm>
        </p:grpSpPr>
        <p:sp>
          <p:nvSpPr>
            <p:cNvPr id="294" name="Shape 294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28575" cap="rnd" cmpd="sng">
              <a:solidFill>
                <a:srgbClr val="03A9F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4" y="444191"/>
            <a:ext cx="6220213" cy="4557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9951" y="3757960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>
                <a:solidFill>
                  <a:schemeClr val="accent1"/>
                </a:solidFill>
              </a:rPr>
              <a:t>O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5332" y="37579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endParaRPr lang="en-US" baseline="-250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37030" y="2215373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CO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ctrTitle" idx="4294967295"/>
          </p:nvPr>
        </p:nvSpPr>
        <p:spPr>
          <a:xfrm>
            <a:off x="609600" y="7241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/>
              <a:t>89,526,124</a:t>
            </a:r>
            <a:r>
              <a:rPr lang="en" sz="7200">
                <a:solidFill>
                  <a:srgbClr val="00BCD4"/>
                </a:solidFill>
              </a:rPr>
              <a:t>$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ubTitle" idx="4294967295"/>
          </p:nvPr>
        </p:nvSpPr>
        <p:spPr>
          <a:xfrm>
            <a:off x="609600" y="12589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That’s a lot of money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ctrTitle" idx="4294967295"/>
          </p:nvPr>
        </p:nvSpPr>
        <p:spPr>
          <a:xfrm>
            <a:off x="609600" y="36578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/>
              <a:t>100</a:t>
            </a:r>
            <a:r>
              <a:rPr lang="en" sz="7200">
                <a:solidFill>
                  <a:srgbClr val="00BCD4"/>
                </a:solidFill>
              </a:rPr>
              <a:t>%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ubTitle" idx="4294967295"/>
          </p:nvPr>
        </p:nvSpPr>
        <p:spPr>
          <a:xfrm>
            <a:off x="609600" y="41926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Total success!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ctrTitle" idx="4294967295"/>
          </p:nvPr>
        </p:nvSpPr>
        <p:spPr>
          <a:xfrm>
            <a:off x="609600" y="21910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7200"/>
              <a:t>185,244</a:t>
            </a:r>
            <a:r>
              <a:rPr lang="en" sz="4800"/>
              <a:t> </a:t>
            </a:r>
            <a:r>
              <a:rPr lang="en" sz="4800">
                <a:solidFill>
                  <a:srgbClr val="00BCD4"/>
                </a:solidFill>
              </a:rPr>
              <a:t>users</a:t>
            </a:r>
          </a:p>
        </p:txBody>
      </p:sp>
      <p:sp>
        <p:nvSpPr>
          <p:cNvPr id="305" name="Shape 305"/>
          <p:cNvSpPr txBox="1">
            <a:spLocks noGrp="1"/>
          </p:cNvSpPr>
          <p:nvPr>
            <p:ph type="subTitle" idx="4294967295"/>
          </p:nvPr>
        </p:nvSpPr>
        <p:spPr>
          <a:xfrm>
            <a:off x="609600" y="27257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/>
              <a:t>And a lot of users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title"/>
          </p:nvPr>
        </p:nvSpPr>
        <p:spPr>
          <a:xfrm>
            <a:off x="609699" y="4116875"/>
            <a:ext cx="17216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</a:t>
            </a:r>
            <a:r>
              <a:rPr lang="en">
                <a:solidFill>
                  <a:srgbClr val="009688"/>
                </a:solidFill>
              </a:rPr>
              <a:t>PROCESS</a:t>
            </a:r>
            <a:r>
              <a:rPr lang="en"/>
              <a:t> IS EASY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4004250" y="1063675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First</a:t>
            </a:r>
          </a:p>
        </p:txBody>
      </p:sp>
      <p:grpSp>
        <p:nvGrpSpPr>
          <p:cNvPr id="312" name="Shape 312"/>
          <p:cNvGrpSpPr/>
          <p:nvPr/>
        </p:nvGrpSpPr>
        <p:grpSpPr>
          <a:xfrm>
            <a:off x="5628299" y="1819925"/>
            <a:ext cx="376898" cy="330345"/>
            <a:chOff x="5323499" y="1591325"/>
            <a:chExt cx="376898" cy="330345"/>
          </a:xfrm>
        </p:grpSpPr>
        <p:sp>
          <p:nvSpPr>
            <p:cNvPr id="313" name="Shape 313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5" name="Shape 315"/>
          <p:cNvGrpSpPr/>
          <p:nvPr/>
        </p:nvGrpSpPr>
        <p:grpSpPr>
          <a:xfrm>
            <a:off x="5628299" y="3014072"/>
            <a:ext cx="376898" cy="330345"/>
            <a:chOff x="5323499" y="1591325"/>
            <a:chExt cx="376898" cy="330345"/>
          </a:xfrm>
        </p:grpSpPr>
        <p:sp>
          <p:nvSpPr>
            <p:cNvPr id="316" name="Shape 316"/>
            <p:cNvSpPr/>
            <p:nvPr/>
          </p:nvSpPr>
          <p:spPr>
            <a:xfrm rot="5400000">
              <a:off x="5385398" y="1606670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>
                <a:alpha val="731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 rot="5400000">
              <a:off x="5325899" y="1588924"/>
              <a:ext cx="312599" cy="317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18" name="Shape 318"/>
          <p:cNvSpPr txBox="1"/>
          <p:nvPr/>
        </p:nvSpPr>
        <p:spPr>
          <a:xfrm>
            <a:off x="4004250" y="2257822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Second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4004250" y="3451970"/>
            <a:ext cx="3565500" cy="642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Last</a:t>
            </a:r>
          </a:p>
        </p:txBody>
      </p:sp>
      <p:grpSp>
        <p:nvGrpSpPr>
          <p:cNvPr id="320" name="Shape 320"/>
          <p:cNvGrpSpPr/>
          <p:nvPr/>
        </p:nvGrpSpPr>
        <p:grpSpPr>
          <a:xfrm>
            <a:off x="697729" y="2736177"/>
            <a:ext cx="408207" cy="465260"/>
            <a:chOff x="4630125" y="278900"/>
            <a:chExt cx="400675" cy="456675"/>
          </a:xfrm>
        </p:grpSpPr>
        <p:sp>
          <p:nvSpPr>
            <p:cNvPr id="321" name="Shape 32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AF50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</a:t>
            </a:r>
            <a:r>
              <a:rPr lang="en">
                <a:solidFill>
                  <a:srgbClr val="4CAF50"/>
                </a:solidFill>
              </a:rPr>
              <a:t>REVIEW</a:t>
            </a:r>
            <a:r>
              <a:rPr lang="en"/>
              <a:t> SOME CONCEPTS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847600" y="146685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body" idx="2"/>
          </p:nvPr>
        </p:nvSpPr>
        <p:spPr>
          <a:xfrm>
            <a:off x="3018930" y="146685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3"/>
          </p:nvPr>
        </p:nvSpPr>
        <p:spPr>
          <a:xfrm>
            <a:off x="5190260" y="146685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847600" y="304800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2"/>
          </p:nvPr>
        </p:nvSpPr>
        <p:spPr>
          <a:xfrm>
            <a:off x="3018930" y="304800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colour of the clear sky and the deep sea. It is located between violet and green on the optical spectrum.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3"/>
          </p:nvPr>
        </p:nvSpPr>
        <p:spPr>
          <a:xfrm>
            <a:off x="5190260" y="3048000"/>
            <a:ext cx="2065499" cy="1305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  <p:grpSp>
        <p:nvGrpSpPr>
          <p:cNvPr id="336" name="Shape 336"/>
          <p:cNvGrpSpPr/>
          <p:nvPr/>
        </p:nvGrpSpPr>
        <p:grpSpPr>
          <a:xfrm>
            <a:off x="318368" y="732614"/>
            <a:ext cx="432381" cy="432312"/>
            <a:chOff x="1923675" y="1633650"/>
            <a:chExt cx="436000" cy="435975"/>
          </a:xfrm>
        </p:grpSpPr>
        <p:sp>
          <p:nvSpPr>
            <p:cNvPr id="337" name="Shape 3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841000" y="4025300"/>
            <a:ext cx="7845899" cy="519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copy&amp;paste graphs from </a:t>
            </a:r>
            <a:r>
              <a:rPr lang="en" u="sng">
                <a:solidFill>
                  <a:srgbClr val="8BC34A"/>
                </a:solidFill>
                <a:hlinkClick r:id="rId3"/>
              </a:rPr>
              <a:t>Google Sheets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48025"/>
            <a:ext cx="6235874" cy="36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5985009" y="489825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6078325" y="839000"/>
            <a:ext cx="1888499" cy="33561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DDC39"/>
                </a:solidFill>
              </a:rPr>
              <a:t>ANDROID</a:t>
            </a:r>
            <a:r>
              <a:rPr lang="en"/>
              <a:t> PROJECT</a:t>
            </a: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357" name="Shape 357"/>
          <p:cNvSpPr/>
          <p:nvPr/>
        </p:nvSpPr>
        <p:spPr>
          <a:xfrm>
            <a:off x="512260" y="1550798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6062195" y="629123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199150" y="1188850"/>
            <a:ext cx="1589700" cy="2811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EB3B"/>
                </a:solidFill>
              </a:rPr>
              <a:t>IPHONE</a:t>
            </a:r>
            <a:r>
              <a:rPr lang="en"/>
              <a:t/>
            </a:r>
            <a:br>
              <a:rPr lang="en"/>
            </a:br>
            <a:r>
              <a:rPr lang="en"/>
              <a:t>PROJECT</a:t>
            </a:r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366" name="Shape 366"/>
          <p:cNvSpPr/>
          <p:nvPr/>
        </p:nvSpPr>
        <p:spPr>
          <a:xfrm>
            <a:off x="512260" y="1550798"/>
            <a:ext cx="280383" cy="485680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5549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5748400" y="910325"/>
            <a:ext cx="2493299" cy="3333599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C107"/>
                </a:solidFill>
              </a:rPr>
              <a:t>TABLET</a:t>
            </a:r>
            <a:r>
              <a:rPr lang="en"/>
              <a:t/>
            </a:r>
            <a:br>
              <a:rPr lang="en"/>
            </a:br>
            <a:r>
              <a:rPr lang="en"/>
              <a:t>PROJECT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1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sp>
        <p:nvSpPr>
          <p:cNvPr id="375" name="Shape 375"/>
          <p:cNvSpPr/>
          <p:nvPr/>
        </p:nvSpPr>
        <p:spPr>
          <a:xfrm>
            <a:off x="470762" y="1578210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/>
        </p:nvSpPr>
        <p:spPr>
          <a:xfrm>
            <a:off x="3864700" y="713790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4068508" y="916921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199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9800"/>
                </a:solidFill>
              </a:rPr>
              <a:t>DESKTOP</a:t>
            </a:r>
            <a:r>
              <a:rPr lang="en"/>
              <a:t> PROJECT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2334899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Show and explain your web, app or software projects using these gadget templates.</a:t>
            </a:r>
          </a:p>
        </p:txBody>
      </p:sp>
      <p:grpSp>
        <p:nvGrpSpPr>
          <p:cNvPr id="384" name="Shape 384"/>
          <p:cNvGrpSpPr/>
          <p:nvPr/>
        </p:nvGrpSpPr>
        <p:grpSpPr>
          <a:xfrm>
            <a:off x="358786" y="1566258"/>
            <a:ext cx="460580" cy="436281"/>
            <a:chOff x="2583100" y="2973775"/>
            <a:chExt cx="461550" cy="437200"/>
          </a:xfrm>
        </p:grpSpPr>
        <p:sp>
          <p:nvSpPr>
            <p:cNvPr id="385" name="Shape 385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4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499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Any questions?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6575999" cy="100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 can find me at @username &amp; user@mail.me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785304" y="1555466"/>
            <a:ext cx="462632" cy="462632"/>
            <a:chOff x="1278900" y="2333250"/>
            <a:chExt cx="381175" cy="381175"/>
          </a:xfrm>
        </p:grpSpPr>
        <p:sp>
          <p:nvSpPr>
            <p:cNvPr id="395" name="Shape 39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44336"/>
                </a:solidFill>
              </a:rPr>
              <a:t>CREDITS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Special thanks to all the people who made and released these awesome resources for free: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Presentation template by </a:t>
            </a:r>
            <a:r>
              <a:rPr lang="en" sz="1400" u="sng">
                <a:hlinkClick r:id="rId3"/>
              </a:rPr>
              <a:t>SlidesCarnival</a:t>
            </a: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400"/>
              <a:t>Photographs by </a:t>
            </a:r>
            <a:r>
              <a:rPr lang="en" sz="1400" u="sng">
                <a:hlinkClick r:id="rId4"/>
              </a:rPr>
              <a:t>Death to the Stock Photo</a:t>
            </a:r>
            <a:r>
              <a:rPr lang="en" sz="1400"/>
              <a:t> (</a:t>
            </a:r>
            <a:r>
              <a:rPr lang="en" sz="1400" u="sng">
                <a:hlinkClick r:id="rId5"/>
              </a:rPr>
              <a:t>license</a:t>
            </a:r>
            <a:r>
              <a:rPr lang="en" sz="1400"/>
              <a:t>)</a:t>
            </a:r>
          </a:p>
        </p:txBody>
      </p:sp>
      <p:grpSp>
        <p:nvGrpSpPr>
          <p:cNvPr id="405" name="Shape 405"/>
          <p:cNvGrpSpPr/>
          <p:nvPr/>
        </p:nvGrpSpPr>
        <p:grpSpPr>
          <a:xfrm>
            <a:off x="349678" y="869068"/>
            <a:ext cx="449032" cy="449032"/>
            <a:chOff x="2594050" y="1631825"/>
            <a:chExt cx="439625" cy="439625"/>
          </a:xfrm>
        </p:grpSpPr>
        <p:sp>
          <p:nvSpPr>
            <p:cNvPr id="406" name="Shape 4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ES" sz="2800" dirty="0" err="1" smtClean="0"/>
              <a:t>Beyond</a:t>
            </a:r>
            <a:r>
              <a:rPr lang="es-ES" sz="2800" dirty="0" smtClean="0"/>
              <a:t> </a:t>
            </a:r>
            <a:r>
              <a:rPr lang="es-ES" sz="2800" dirty="0" err="1" smtClean="0"/>
              <a:t>the</a:t>
            </a:r>
            <a:r>
              <a:rPr lang="es-ES" sz="2800" dirty="0" smtClean="0"/>
              <a:t> C/O Ratio</a:t>
            </a:r>
            <a:endParaRPr lang="e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PRESENTATION </a:t>
            </a:r>
            <a:r>
              <a:rPr lang="en">
                <a:solidFill>
                  <a:srgbClr val="E91E63"/>
                </a:solidFill>
              </a:rPr>
              <a:t>DESIGN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868475" y="1717275"/>
            <a:ext cx="6638699" cy="2664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This presentations uses the following typographies and colors: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000"/>
              <a:t>Titles: </a:t>
            </a:r>
            <a:r>
              <a:rPr lang="en" sz="1000" b="1"/>
              <a:t>Montserrat</a:t>
            </a:r>
          </a:p>
          <a:p>
            <a:pPr marL="457200" lvl="0" indent="-2921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1000"/>
              <a:t>Body copy: </a:t>
            </a:r>
            <a:r>
              <a:rPr lang="en" sz="1000" b="1"/>
              <a:t>Karla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You can download the fonts on this page: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 u="sng">
                <a:solidFill>
                  <a:srgbClr val="E91E63"/>
                </a:solidFill>
                <a:hlinkClick r:id="rId3"/>
              </a:rPr>
              <a:t>http://www.google.com/fonts/#UsePlace:use/Collection:Montserrat:400,700|Karla:400,400italic,700,700italic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Click on the “arrow button” that appears on the top right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Red </a:t>
            </a:r>
            <a:r>
              <a:rPr lang="en" sz="1000">
                <a:solidFill>
                  <a:srgbClr val="FFFFFF"/>
                </a:solidFill>
                <a:highlight>
                  <a:srgbClr val="F44336"/>
                </a:highlight>
              </a:rPr>
              <a:t>#F44336</a:t>
            </a:r>
            <a:r>
              <a:rPr lang="en" sz="1000"/>
              <a:t>		Deep orange </a:t>
            </a:r>
            <a:r>
              <a:rPr lang="en" sz="1000">
                <a:solidFill>
                  <a:srgbClr val="FFFFFF"/>
                </a:solidFill>
                <a:highlight>
                  <a:srgbClr val="FF5722"/>
                </a:highlight>
              </a:rPr>
              <a:t>#FF5722</a:t>
            </a:r>
            <a:r>
              <a:rPr lang="en" sz="1000"/>
              <a:t>	Orange </a:t>
            </a:r>
            <a:r>
              <a:rPr lang="en" sz="1000">
                <a:solidFill>
                  <a:srgbClr val="FFFFFF"/>
                </a:solidFill>
                <a:highlight>
                  <a:srgbClr val="FF9800"/>
                </a:highlight>
              </a:rPr>
              <a:t>#FF9800</a:t>
            </a:r>
            <a:r>
              <a:rPr lang="en" sz="1000"/>
              <a:t>	Amber </a:t>
            </a:r>
            <a:r>
              <a:rPr lang="en" sz="1000">
                <a:solidFill>
                  <a:schemeClr val="dk1"/>
                </a:solidFill>
                <a:highlight>
                  <a:srgbClr val="FFC107"/>
                </a:highlight>
              </a:rPr>
              <a:t>#FFC107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Yellow </a:t>
            </a:r>
            <a:r>
              <a:rPr lang="en" sz="1000">
                <a:solidFill>
                  <a:schemeClr val="dk1"/>
                </a:solidFill>
                <a:highlight>
                  <a:srgbClr val="FFEB3B"/>
                </a:highlight>
              </a:rPr>
              <a:t>#FFEB3B</a:t>
            </a:r>
            <a:r>
              <a:rPr lang="en" sz="1000"/>
              <a:t>		Lime </a:t>
            </a:r>
            <a:r>
              <a:rPr lang="en" sz="1000">
                <a:solidFill>
                  <a:schemeClr val="dk1"/>
                </a:solidFill>
                <a:highlight>
                  <a:srgbClr val="CDDC39"/>
                </a:highlight>
              </a:rPr>
              <a:t>#CDDC39</a:t>
            </a:r>
            <a:r>
              <a:rPr lang="en" sz="1000"/>
              <a:t>		Green </a:t>
            </a:r>
            <a:r>
              <a:rPr lang="en" sz="1000">
                <a:solidFill>
                  <a:srgbClr val="FFFFFF"/>
                </a:solidFill>
                <a:highlight>
                  <a:srgbClr val="8BC34A"/>
                </a:highlight>
              </a:rPr>
              <a:t>#8BC34A</a:t>
            </a:r>
            <a:r>
              <a:rPr lang="en" sz="1000"/>
              <a:t>		Dark green </a:t>
            </a:r>
            <a:r>
              <a:rPr lang="en" sz="1000">
                <a:solidFill>
                  <a:srgbClr val="FFFFFF"/>
                </a:solidFill>
                <a:highlight>
                  <a:srgbClr val="4CAF50"/>
                </a:highlight>
              </a:rPr>
              <a:t>#4CAF50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Teal </a:t>
            </a:r>
            <a:r>
              <a:rPr lang="en" sz="1000">
                <a:solidFill>
                  <a:srgbClr val="FFFFFF"/>
                </a:solidFill>
                <a:highlight>
                  <a:srgbClr val="009688"/>
                </a:highlight>
              </a:rPr>
              <a:t>#009688</a:t>
            </a:r>
            <a:r>
              <a:rPr lang="en" sz="1000"/>
              <a:t>		Cyan </a:t>
            </a:r>
            <a:r>
              <a:rPr lang="en" sz="1000">
                <a:solidFill>
                  <a:srgbClr val="FFFFFF"/>
                </a:solidFill>
                <a:highlight>
                  <a:srgbClr val="00BCD4"/>
                </a:highlight>
              </a:rPr>
              <a:t>#00BCD4</a:t>
            </a:r>
            <a:r>
              <a:rPr lang="en" sz="1000"/>
              <a:t>		Blue </a:t>
            </a:r>
            <a:r>
              <a:rPr lang="en" sz="1000">
                <a:solidFill>
                  <a:srgbClr val="FFFFFF"/>
                </a:solidFill>
                <a:highlight>
                  <a:srgbClr val="03A9F4"/>
                </a:highlight>
              </a:rPr>
              <a:t>#03A9F4</a:t>
            </a:r>
            <a:r>
              <a:rPr lang="en" sz="1000"/>
              <a:t>		Dark blue </a:t>
            </a:r>
            <a:r>
              <a:rPr lang="en" sz="1000">
                <a:solidFill>
                  <a:srgbClr val="FFFFFF"/>
                </a:solidFill>
                <a:highlight>
                  <a:srgbClr val="2196F3"/>
                </a:highlight>
              </a:rPr>
              <a:t>#2196F3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Indigo</a:t>
            </a:r>
            <a:r>
              <a:rPr lang="en" sz="10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  <a:highlight>
                  <a:srgbClr val="3F51B5"/>
                </a:highlight>
              </a:rPr>
              <a:t>#3F51B5</a:t>
            </a:r>
            <a:r>
              <a:rPr lang="en" sz="1000"/>
              <a:t>		Deep Purple </a:t>
            </a:r>
            <a:r>
              <a:rPr lang="en" sz="1000">
                <a:solidFill>
                  <a:srgbClr val="FFFFFF"/>
                </a:solidFill>
                <a:highlight>
                  <a:srgbClr val="673AB7"/>
                </a:highlight>
              </a:rPr>
              <a:t>#673AB7</a:t>
            </a:r>
            <a:r>
              <a:rPr lang="en" sz="1000"/>
              <a:t>	Purple </a:t>
            </a:r>
            <a:r>
              <a:rPr lang="en" sz="1000">
                <a:solidFill>
                  <a:srgbClr val="FFFFFF"/>
                </a:solidFill>
                <a:highlight>
                  <a:srgbClr val="9C27B0"/>
                </a:highlight>
              </a:rPr>
              <a:t>#9C27B0</a:t>
            </a:r>
            <a:r>
              <a:rPr lang="en" sz="1000"/>
              <a:t>	Magenta </a:t>
            </a:r>
            <a:r>
              <a:rPr lang="en" sz="1000">
                <a:solidFill>
                  <a:srgbClr val="FFFFFF"/>
                </a:solidFill>
                <a:highlight>
                  <a:srgbClr val="E91E63"/>
                </a:highlight>
              </a:rPr>
              <a:t>#E91E63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/>
              <a:t>Blue gray</a:t>
            </a:r>
            <a:r>
              <a:rPr lang="en" sz="1000" b="1"/>
              <a:t> </a:t>
            </a:r>
            <a:r>
              <a:rPr lang="en" sz="1000">
                <a:solidFill>
                  <a:srgbClr val="FFFFFF"/>
                </a:solidFill>
                <a:highlight>
                  <a:srgbClr val="607D8B"/>
                </a:highlight>
              </a:rPr>
              <a:t>#607D8B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7256750" y="260392"/>
            <a:ext cx="1611599" cy="53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</a:p>
          <a:p>
            <a:pPr lvl="0" algn="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algn="r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100" y="2783153"/>
            <a:ext cx="635793" cy="2500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Shape 418"/>
          <p:cNvGrpSpPr/>
          <p:nvPr/>
        </p:nvGrpSpPr>
        <p:grpSpPr>
          <a:xfrm>
            <a:off x="313128" y="869043"/>
            <a:ext cx="449032" cy="449032"/>
            <a:chOff x="2594050" y="1631825"/>
            <a:chExt cx="439625" cy="439625"/>
          </a:xfrm>
        </p:grpSpPr>
        <p:sp>
          <p:nvSpPr>
            <p:cNvPr id="419" name="Shape 4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/>
        </p:nvSpPr>
        <p:spPr>
          <a:xfrm>
            <a:off x="6248575" y="312075"/>
            <a:ext cx="2592000" cy="152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Karla"/>
              <a:buChar char="●"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48746" y="333019"/>
            <a:ext cx="342902" cy="447293"/>
            <a:chOff x="590250" y="244200"/>
            <a:chExt cx="407975" cy="532175"/>
          </a:xfrm>
        </p:grpSpPr>
        <p:sp>
          <p:nvSpPr>
            <p:cNvPr id="429" name="Shape 42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3" name="Shape 443"/>
          <p:cNvGrpSpPr/>
          <p:nvPr/>
        </p:nvGrpSpPr>
        <p:grpSpPr>
          <a:xfrm>
            <a:off x="901438" y="399040"/>
            <a:ext cx="372593" cy="310144"/>
            <a:chOff x="1247825" y="322750"/>
            <a:chExt cx="443300" cy="369000"/>
          </a:xfrm>
        </p:grpSpPr>
        <p:sp>
          <p:nvSpPr>
            <p:cNvPr id="444" name="Shape 444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9" name="Shape 449"/>
          <p:cNvGrpSpPr/>
          <p:nvPr/>
        </p:nvGrpSpPr>
        <p:grpSpPr>
          <a:xfrm>
            <a:off x="1474617" y="397506"/>
            <a:ext cx="356203" cy="313212"/>
            <a:chOff x="1929775" y="320925"/>
            <a:chExt cx="423800" cy="372650"/>
          </a:xfrm>
        </p:grpSpPr>
        <p:sp>
          <p:nvSpPr>
            <p:cNvPr id="450" name="Shape 45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55" name="Shape 455"/>
          <p:cNvSpPr/>
          <p:nvPr/>
        </p:nvSpPr>
        <p:spPr>
          <a:xfrm>
            <a:off x="2071919" y="3862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2656887" y="3872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57" name="Shape 457"/>
          <p:cNvGrpSpPr/>
          <p:nvPr/>
        </p:nvGrpSpPr>
        <p:grpSpPr>
          <a:xfrm>
            <a:off x="3744261" y="362184"/>
            <a:ext cx="336767" cy="383835"/>
            <a:chOff x="4630125" y="278900"/>
            <a:chExt cx="400675" cy="456675"/>
          </a:xfrm>
        </p:grpSpPr>
        <p:sp>
          <p:nvSpPr>
            <p:cNvPr id="458" name="Shape 45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2" name="Shape 462"/>
          <p:cNvSpPr/>
          <p:nvPr/>
        </p:nvSpPr>
        <p:spPr>
          <a:xfrm>
            <a:off x="4284851" y="3857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3" name="Shape 463"/>
          <p:cNvGrpSpPr/>
          <p:nvPr/>
        </p:nvGrpSpPr>
        <p:grpSpPr>
          <a:xfrm>
            <a:off x="353873" y="908740"/>
            <a:ext cx="342881" cy="418127"/>
            <a:chOff x="596350" y="929175"/>
            <a:chExt cx="407950" cy="497475"/>
          </a:xfrm>
        </p:grpSpPr>
        <p:sp>
          <p:nvSpPr>
            <p:cNvPr id="464" name="Shape 464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1478189" y="969656"/>
            <a:ext cx="349059" cy="298881"/>
            <a:chOff x="1934025" y="1001650"/>
            <a:chExt cx="415300" cy="355600"/>
          </a:xfrm>
        </p:grpSpPr>
        <p:sp>
          <p:nvSpPr>
            <p:cNvPr id="472" name="Shape 47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6" name="Shape 476"/>
          <p:cNvSpPr/>
          <p:nvPr/>
        </p:nvSpPr>
        <p:spPr>
          <a:xfrm>
            <a:off x="2042248" y="9445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2607758" y="9619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3177870" y="9645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3754139" y="9676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0" name="Shape 480"/>
          <p:cNvGrpSpPr/>
          <p:nvPr/>
        </p:nvGrpSpPr>
        <p:grpSpPr>
          <a:xfrm>
            <a:off x="4302584" y="947130"/>
            <a:ext cx="350068" cy="350572"/>
            <a:chOff x="5294400" y="974850"/>
            <a:chExt cx="416500" cy="417100"/>
          </a:xfrm>
        </p:grpSpPr>
        <p:sp>
          <p:nvSpPr>
            <p:cNvPr id="481" name="Shape 48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3" name="Shape 483"/>
          <p:cNvGrpSpPr/>
          <p:nvPr/>
        </p:nvGrpSpPr>
        <p:grpSpPr>
          <a:xfrm>
            <a:off x="4825606" y="907732"/>
            <a:ext cx="433992" cy="422729"/>
            <a:chOff x="5916675" y="927975"/>
            <a:chExt cx="516350" cy="502950"/>
          </a:xfrm>
        </p:grpSpPr>
        <p:sp>
          <p:nvSpPr>
            <p:cNvPr id="484" name="Shape 48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6" name="Shape 486"/>
          <p:cNvGrpSpPr/>
          <p:nvPr/>
        </p:nvGrpSpPr>
        <p:grpSpPr>
          <a:xfrm>
            <a:off x="327250" y="1557144"/>
            <a:ext cx="391000" cy="264085"/>
            <a:chOff x="564675" y="1700625"/>
            <a:chExt cx="465200" cy="314200"/>
          </a:xfrm>
        </p:grpSpPr>
        <p:sp>
          <p:nvSpPr>
            <p:cNvPr id="487" name="Shape 48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892235" y="1492657"/>
            <a:ext cx="391000" cy="382826"/>
            <a:chOff x="1236875" y="1623900"/>
            <a:chExt cx="465200" cy="455475"/>
          </a:xfrm>
        </p:grpSpPr>
        <p:sp>
          <p:nvSpPr>
            <p:cNvPr id="491" name="Shape 49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8" name="Shape 498"/>
          <p:cNvGrpSpPr/>
          <p:nvPr/>
        </p:nvGrpSpPr>
        <p:grpSpPr>
          <a:xfrm>
            <a:off x="1469490" y="1500852"/>
            <a:ext cx="366457" cy="366436"/>
            <a:chOff x="1923675" y="1633650"/>
            <a:chExt cx="436000" cy="435975"/>
          </a:xfrm>
        </p:grpSpPr>
        <p:sp>
          <p:nvSpPr>
            <p:cNvPr id="499" name="Shape 49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5" name="Shape 505"/>
          <p:cNvGrpSpPr/>
          <p:nvPr/>
        </p:nvGrpSpPr>
        <p:grpSpPr>
          <a:xfrm>
            <a:off x="2032940" y="1499318"/>
            <a:ext cx="369504" cy="369504"/>
            <a:chOff x="2594050" y="1631825"/>
            <a:chExt cx="439625" cy="439625"/>
          </a:xfrm>
        </p:grpSpPr>
        <p:sp>
          <p:nvSpPr>
            <p:cNvPr id="506" name="Shape 50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0" name="Shape 510"/>
          <p:cNvSpPr/>
          <p:nvPr/>
        </p:nvSpPr>
        <p:spPr>
          <a:xfrm>
            <a:off x="2614398" y="15157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1" name="Shape 511"/>
          <p:cNvGrpSpPr/>
          <p:nvPr/>
        </p:nvGrpSpPr>
        <p:grpSpPr>
          <a:xfrm>
            <a:off x="3197705" y="1471686"/>
            <a:ext cx="299911" cy="424767"/>
            <a:chOff x="3979850" y="1598950"/>
            <a:chExt cx="356825" cy="505375"/>
          </a:xfrm>
        </p:grpSpPr>
        <p:sp>
          <p:nvSpPr>
            <p:cNvPr id="512" name="Shape 51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3715096" y="1562775"/>
            <a:ext cx="395098" cy="242589"/>
            <a:chOff x="4595425" y="1707325"/>
            <a:chExt cx="470075" cy="288625"/>
          </a:xfrm>
        </p:grpSpPr>
        <p:sp>
          <p:nvSpPr>
            <p:cNvPr id="515" name="Shape 515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4299012" y="1503415"/>
            <a:ext cx="357233" cy="361309"/>
            <a:chOff x="5290150" y="1636700"/>
            <a:chExt cx="425025" cy="429875"/>
          </a:xfrm>
        </p:grpSpPr>
        <p:sp>
          <p:nvSpPr>
            <p:cNvPr id="521" name="Shape 52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3" name="Shape 523"/>
          <p:cNvGrpSpPr/>
          <p:nvPr/>
        </p:nvGrpSpPr>
        <p:grpSpPr>
          <a:xfrm>
            <a:off x="4862967" y="1492657"/>
            <a:ext cx="359271" cy="376691"/>
            <a:chOff x="5961125" y="1623900"/>
            <a:chExt cx="427450" cy="448175"/>
          </a:xfrm>
        </p:grpSpPr>
        <p:sp>
          <p:nvSpPr>
            <p:cNvPr id="524" name="Shape 524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5415658" y="1502386"/>
            <a:ext cx="383835" cy="363369"/>
            <a:chOff x="6618700" y="1635475"/>
            <a:chExt cx="456675" cy="432325"/>
          </a:xfrm>
        </p:grpSpPr>
        <p:sp>
          <p:nvSpPr>
            <p:cNvPr id="532" name="Shape 53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7" name="Shape 537"/>
          <p:cNvGrpSpPr/>
          <p:nvPr/>
        </p:nvGrpSpPr>
        <p:grpSpPr>
          <a:xfrm>
            <a:off x="370746" y="2085798"/>
            <a:ext cx="304008" cy="326513"/>
            <a:chOff x="616425" y="2329600"/>
            <a:chExt cx="361700" cy="388475"/>
          </a:xfrm>
        </p:grpSpPr>
        <p:sp>
          <p:nvSpPr>
            <p:cNvPr id="538" name="Shape 5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6" name="Shape 546"/>
          <p:cNvGrpSpPr/>
          <p:nvPr/>
        </p:nvGrpSpPr>
        <p:grpSpPr>
          <a:xfrm>
            <a:off x="927557" y="2088865"/>
            <a:ext cx="320377" cy="320377"/>
            <a:chOff x="1278900" y="2333250"/>
            <a:chExt cx="381175" cy="381175"/>
          </a:xfrm>
        </p:grpSpPr>
        <p:sp>
          <p:nvSpPr>
            <p:cNvPr id="547" name="Shape 54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1" name="Shape 551"/>
          <p:cNvGrpSpPr/>
          <p:nvPr/>
        </p:nvGrpSpPr>
        <p:grpSpPr>
          <a:xfrm>
            <a:off x="1492520" y="2088865"/>
            <a:ext cx="320398" cy="320377"/>
            <a:chOff x="1951075" y="2333250"/>
            <a:chExt cx="381200" cy="381175"/>
          </a:xfrm>
        </p:grpSpPr>
        <p:sp>
          <p:nvSpPr>
            <p:cNvPr id="552" name="Shape 55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6" name="Shape 556"/>
          <p:cNvGrpSpPr/>
          <p:nvPr/>
        </p:nvGrpSpPr>
        <p:grpSpPr>
          <a:xfrm>
            <a:off x="2057504" y="2088865"/>
            <a:ext cx="320377" cy="320377"/>
            <a:chOff x="2623275" y="2333250"/>
            <a:chExt cx="381175" cy="381175"/>
          </a:xfrm>
        </p:grpSpPr>
        <p:sp>
          <p:nvSpPr>
            <p:cNvPr id="557" name="Shape 55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1" name="Shape 561"/>
          <p:cNvGrpSpPr/>
          <p:nvPr/>
        </p:nvGrpSpPr>
        <p:grpSpPr>
          <a:xfrm>
            <a:off x="2697208" y="2033603"/>
            <a:ext cx="170936" cy="426826"/>
            <a:chOff x="3384375" y="2267500"/>
            <a:chExt cx="203375" cy="507825"/>
          </a:xfrm>
        </p:grpSpPr>
        <p:sp>
          <p:nvSpPr>
            <p:cNvPr id="562" name="Shape 5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4" name="Shape 564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65" name="Shape 565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3274989" y="2035641"/>
            <a:ext cx="145343" cy="422729"/>
            <a:chOff x="4071800" y="2269925"/>
            <a:chExt cx="172925" cy="502950"/>
          </a:xfrm>
        </p:grpSpPr>
        <p:sp>
          <p:nvSpPr>
            <p:cNvPr id="568" name="Shape 56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0" name="Shape 570"/>
          <p:cNvSpPr/>
          <p:nvPr/>
        </p:nvSpPr>
        <p:spPr>
          <a:xfrm>
            <a:off x="4317610" y="20802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1" name="Shape 571"/>
          <p:cNvGrpSpPr/>
          <p:nvPr/>
        </p:nvGrpSpPr>
        <p:grpSpPr>
          <a:xfrm>
            <a:off x="4872695" y="2086302"/>
            <a:ext cx="345970" cy="325504"/>
            <a:chOff x="5972700" y="2330200"/>
            <a:chExt cx="411625" cy="387275"/>
          </a:xfrm>
        </p:grpSpPr>
        <p:sp>
          <p:nvSpPr>
            <p:cNvPr id="572" name="Shape 57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4" name="Shape 574"/>
          <p:cNvGrpSpPr/>
          <p:nvPr/>
        </p:nvGrpSpPr>
        <p:grpSpPr>
          <a:xfrm>
            <a:off x="467992" y="2614430"/>
            <a:ext cx="109538" cy="399195"/>
            <a:chOff x="732125" y="2958550"/>
            <a:chExt cx="130325" cy="474950"/>
          </a:xfrm>
        </p:grpSpPr>
        <p:sp>
          <p:nvSpPr>
            <p:cNvPr id="575" name="Shape 575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3" name="Shape 583"/>
          <p:cNvSpPr/>
          <p:nvPr/>
        </p:nvSpPr>
        <p:spPr>
          <a:xfrm>
            <a:off x="1484912" y="25986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4" name="Shape 584"/>
          <p:cNvSpPr/>
          <p:nvPr/>
        </p:nvSpPr>
        <p:spPr>
          <a:xfrm>
            <a:off x="963404" y="25986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5" name="Shape 585"/>
          <p:cNvGrpSpPr/>
          <p:nvPr/>
        </p:nvGrpSpPr>
        <p:grpSpPr>
          <a:xfrm>
            <a:off x="2023737" y="2627227"/>
            <a:ext cx="387932" cy="367466"/>
            <a:chOff x="2583100" y="2973775"/>
            <a:chExt cx="461550" cy="437200"/>
          </a:xfrm>
        </p:grpSpPr>
        <p:sp>
          <p:nvSpPr>
            <p:cNvPr id="586" name="Shape 58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8" name="Shape 588"/>
          <p:cNvSpPr/>
          <p:nvPr/>
        </p:nvSpPr>
        <p:spPr>
          <a:xfrm>
            <a:off x="3734681" y="26360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9" name="Shape 589"/>
          <p:cNvGrpSpPr/>
          <p:nvPr/>
        </p:nvGrpSpPr>
        <p:grpSpPr>
          <a:xfrm>
            <a:off x="4263186" y="2655383"/>
            <a:ext cx="435021" cy="323445"/>
            <a:chOff x="5247525" y="3007275"/>
            <a:chExt cx="517575" cy="384825"/>
          </a:xfrm>
        </p:grpSpPr>
        <p:sp>
          <p:nvSpPr>
            <p:cNvPr id="590" name="Shape 59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3174171" y="2636955"/>
            <a:ext cx="342881" cy="350068"/>
            <a:chOff x="3951850" y="2985350"/>
            <a:chExt cx="407950" cy="416500"/>
          </a:xfrm>
        </p:grpSpPr>
        <p:sp>
          <p:nvSpPr>
            <p:cNvPr id="593" name="Shape 59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7" name="Shape 597"/>
          <p:cNvGrpSpPr/>
          <p:nvPr/>
        </p:nvGrpSpPr>
        <p:grpSpPr>
          <a:xfrm>
            <a:off x="330844" y="3226503"/>
            <a:ext cx="397136" cy="305017"/>
            <a:chOff x="568950" y="3686775"/>
            <a:chExt cx="472500" cy="362900"/>
          </a:xfrm>
        </p:grpSpPr>
        <p:sp>
          <p:nvSpPr>
            <p:cNvPr id="598" name="Shape 59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01" name="Shape 601"/>
          <p:cNvSpPr/>
          <p:nvPr/>
        </p:nvSpPr>
        <p:spPr>
          <a:xfrm>
            <a:off x="4907685" y="26196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02" name="Shape 602"/>
          <p:cNvGrpSpPr/>
          <p:nvPr/>
        </p:nvGrpSpPr>
        <p:grpSpPr>
          <a:xfrm>
            <a:off x="898896" y="3252096"/>
            <a:ext cx="377699" cy="253852"/>
            <a:chOff x="1244800" y="3717225"/>
            <a:chExt cx="449375" cy="302025"/>
          </a:xfrm>
        </p:grpSpPr>
        <p:sp>
          <p:nvSpPr>
            <p:cNvPr id="603" name="Shape 603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4" name="Shape 604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9" name="Shape 609"/>
          <p:cNvGrpSpPr/>
          <p:nvPr/>
        </p:nvGrpSpPr>
        <p:grpSpPr>
          <a:xfrm>
            <a:off x="1468986" y="3232639"/>
            <a:ext cx="367466" cy="287114"/>
            <a:chOff x="1923075" y="3694075"/>
            <a:chExt cx="437200" cy="341600"/>
          </a:xfrm>
        </p:grpSpPr>
        <p:sp>
          <p:nvSpPr>
            <p:cNvPr id="610" name="Shape 61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9" name="Shape 619"/>
          <p:cNvGrpSpPr/>
          <p:nvPr/>
        </p:nvGrpSpPr>
        <p:grpSpPr>
          <a:xfrm>
            <a:off x="2037542" y="3228037"/>
            <a:ext cx="360301" cy="295813"/>
            <a:chOff x="2599525" y="3688600"/>
            <a:chExt cx="428675" cy="351950"/>
          </a:xfrm>
        </p:grpSpPr>
        <p:sp>
          <p:nvSpPr>
            <p:cNvPr id="620" name="Shape 62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3" name="Shape 623"/>
          <p:cNvGrpSpPr/>
          <p:nvPr/>
        </p:nvGrpSpPr>
        <p:grpSpPr>
          <a:xfrm>
            <a:off x="2619924" y="3207571"/>
            <a:ext cx="333699" cy="329076"/>
            <a:chOff x="3292425" y="3664250"/>
            <a:chExt cx="397025" cy="391525"/>
          </a:xfrm>
        </p:grpSpPr>
        <p:sp>
          <p:nvSpPr>
            <p:cNvPr id="624" name="Shape 624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7" name="Shape 627"/>
          <p:cNvGrpSpPr/>
          <p:nvPr/>
        </p:nvGrpSpPr>
        <p:grpSpPr>
          <a:xfrm>
            <a:off x="3157781" y="3250037"/>
            <a:ext cx="369525" cy="268182"/>
            <a:chOff x="3932350" y="3714775"/>
            <a:chExt cx="439650" cy="319075"/>
          </a:xfrm>
        </p:grpSpPr>
        <p:sp>
          <p:nvSpPr>
            <p:cNvPr id="628" name="Shape 6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3722765" y="3250037"/>
            <a:ext cx="369504" cy="268182"/>
            <a:chOff x="4604550" y="3714775"/>
            <a:chExt cx="439625" cy="319075"/>
          </a:xfrm>
        </p:grpSpPr>
        <p:sp>
          <p:nvSpPr>
            <p:cNvPr id="634" name="Shape 634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36" name="Shape 636"/>
          <p:cNvGrpSpPr/>
          <p:nvPr/>
        </p:nvGrpSpPr>
        <p:grpSpPr>
          <a:xfrm>
            <a:off x="4301050" y="3222406"/>
            <a:ext cx="353136" cy="313737"/>
            <a:chOff x="5292575" y="3681900"/>
            <a:chExt cx="420150" cy="373275"/>
          </a:xfrm>
        </p:grpSpPr>
        <p:sp>
          <p:nvSpPr>
            <p:cNvPr id="637" name="Shape 6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4" name="Shape 644"/>
          <p:cNvGrpSpPr/>
          <p:nvPr/>
        </p:nvGrpSpPr>
        <p:grpSpPr>
          <a:xfrm>
            <a:off x="4846073" y="3182482"/>
            <a:ext cx="393059" cy="393059"/>
            <a:chOff x="5941025" y="3634400"/>
            <a:chExt cx="467650" cy="467650"/>
          </a:xfrm>
        </p:grpSpPr>
        <p:sp>
          <p:nvSpPr>
            <p:cNvPr id="645" name="Shape 645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1" name="Shape 651"/>
          <p:cNvGrpSpPr/>
          <p:nvPr/>
        </p:nvGrpSpPr>
        <p:grpSpPr>
          <a:xfrm>
            <a:off x="5436146" y="3207571"/>
            <a:ext cx="342881" cy="342902"/>
            <a:chOff x="6643075" y="3664250"/>
            <a:chExt cx="407950" cy="407975"/>
          </a:xfrm>
        </p:grpSpPr>
        <p:sp>
          <p:nvSpPr>
            <p:cNvPr id="652" name="Shape 65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54" name="Shape 654"/>
          <p:cNvGrpSpPr/>
          <p:nvPr/>
        </p:nvGrpSpPr>
        <p:grpSpPr>
          <a:xfrm>
            <a:off x="336979" y="3758224"/>
            <a:ext cx="371564" cy="371543"/>
            <a:chOff x="576250" y="4319400"/>
            <a:chExt cx="442075" cy="442050"/>
          </a:xfrm>
        </p:grpSpPr>
        <p:sp>
          <p:nvSpPr>
            <p:cNvPr id="655" name="Shape 655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9" name="Shape 659"/>
          <p:cNvSpPr/>
          <p:nvPr/>
        </p:nvSpPr>
        <p:spPr>
          <a:xfrm>
            <a:off x="886643" y="38305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3177366" y="37737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2612360" y="37951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3740837" y="37721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63" name="Shape 663"/>
          <p:cNvGrpSpPr/>
          <p:nvPr/>
        </p:nvGrpSpPr>
        <p:grpSpPr>
          <a:xfrm>
            <a:off x="4280584" y="3777157"/>
            <a:ext cx="394068" cy="325504"/>
            <a:chOff x="5268225" y="4341925"/>
            <a:chExt cx="468850" cy="387275"/>
          </a:xfrm>
        </p:grpSpPr>
        <p:sp>
          <p:nvSpPr>
            <p:cNvPr id="664" name="Shape 664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4865530" y="3766924"/>
            <a:ext cx="354144" cy="354144"/>
            <a:chOff x="5964175" y="4329750"/>
            <a:chExt cx="421350" cy="421350"/>
          </a:xfrm>
        </p:grpSpPr>
        <p:sp>
          <p:nvSpPr>
            <p:cNvPr id="673" name="Shape 673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75" name="Shape 675"/>
          <p:cNvGrpSpPr/>
          <p:nvPr/>
        </p:nvGrpSpPr>
        <p:grpSpPr>
          <a:xfrm>
            <a:off x="901438" y="4331908"/>
            <a:ext cx="372593" cy="360301"/>
            <a:chOff x="1247825" y="5001950"/>
            <a:chExt cx="443300" cy="428675"/>
          </a:xfrm>
        </p:grpSpPr>
        <p:sp>
          <p:nvSpPr>
            <p:cNvPr id="676" name="Shape 67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2" name="Shape 682"/>
          <p:cNvGrpSpPr/>
          <p:nvPr/>
        </p:nvGrpSpPr>
        <p:grpSpPr>
          <a:xfrm>
            <a:off x="1499685" y="4313984"/>
            <a:ext cx="306068" cy="389991"/>
            <a:chOff x="1959600" y="4980625"/>
            <a:chExt cx="364150" cy="464000"/>
          </a:xfrm>
        </p:grpSpPr>
        <p:sp>
          <p:nvSpPr>
            <p:cNvPr id="683" name="Shape 68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0" name="Shape 690"/>
          <p:cNvGrpSpPr/>
          <p:nvPr/>
        </p:nvGrpSpPr>
        <p:grpSpPr>
          <a:xfrm>
            <a:off x="2042165" y="4328840"/>
            <a:ext cx="351076" cy="360805"/>
            <a:chOff x="2605025" y="4998300"/>
            <a:chExt cx="417700" cy="429275"/>
          </a:xfrm>
        </p:grpSpPr>
        <p:sp>
          <p:nvSpPr>
            <p:cNvPr id="691" name="Shape 69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2572856" y="4331908"/>
            <a:ext cx="419661" cy="349542"/>
            <a:chOff x="3236425" y="5001950"/>
            <a:chExt cx="499300" cy="415875"/>
          </a:xfrm>
        </p:grpSpPr>
        <p:sp>
          <p:nvSpPr>
            <p:cNvPr id="695" name="Shape 695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1" name="Shape 701"/>
          <p:cNvGrpSpPr/>
          <p:nvPr/>
        </p:nvGrpSpPr>
        <p:grpSpPr>
          <a:xfrm>
            <a:off x="3187976" y="4313984"/>
            <a:ext cx="319368" cy="380263"/>
            <a:chOff x="3968275" y="4980625"/>
            <a:chExt cx="379975" cy="452425"/>
          </a:xfrm>
        </p:grpSpPr>
        <p:sp>
          <p:nvSpPr>
            <p:cNvPr id="702" name="Shape 70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5" name="Shape 705"/>
          <p:cNvGrpSpPr/>
          <p:nvPr/>
        </p:nvGrpSpPr>
        <p:grpSpPr>
          <a:xfrm>
            <a:off x="4843509" y="4398938"/>
            <a:ext cx="404322" cy="220084"/>
            <a:chOff x="5937975" y="5081700"/>
            <a:chExt cx="481050" cy="261850"/>
          </a:xfrm>
        </p:grpSpPr>
        <p:sp>
          <p:nvSpPr>
            <p:cNvPr id="706" name="Shape 706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>
            <a:off x="5461718" y="4356471"/>
            <a:ext cx="290182" cy="333678"/>
            <a:chOff x="6673500" y="5031175"/>
            <a:chExt cx="345250" cy="397000"/>
          </a:xfrm>
        </p:grpSpPr>
        <p:sp>
          <p:nvSpPr>
            <p:cNvPr id="710" name="Shape 710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5" name="Shape 715"/>
          <p:cNvGrpSpPr/>
          <p:nvPr/>
        </p:nvGrpSpPr>
        <p:grpSpPr>
          <a:xfrm>
            <a:off x="3153705" y="381116"/>
            <a:ext cx="387932" cy="345970"/>
            <a:chOff x="3927500" y="301425"/>
            <a:chExt cx="461550" cy="411625"/>
          </a:xfrm>
        </p:grpSpPr>
        <p:sp>
          <p:nvSpPr>
            <p:cNvPr id="716" name="Shape 716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3" name="Shape 743"/>
          <p:cNvGrpSpPr/>
          <p:nvPr/>
        </p:nvGrpSpPr>
        <p:grpSpPr>
          <a:xfrm>
            <a:off x="5441252" y="387777"/>
            <a:ext cx="332669" cy="332669"/>
            <a:chOff x="6649150" y="309350"/>
            <a:chExt cx="395800" cy="395800"/>
          </a:xfrm>
        </p:grpSpPr>
        <p:sp>
          <p:nvSpPr>
            <p:cNvPr id="744" name="Shape 744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7" name="Shape 767"/>
          <p:cNvGrpSpPr/>
          <p:nvPr/>
        </p:nvGrpSpPr>
        <p:grpSpPr>
          <a:xfrm>
            <a:off x="4873704" y="395447"/>
            <a:ext cx="337796" cy="319873"/>
            <a:chOff x="5973900" y="318475"/>
            <a:chExt cx="401900" cy="380575"/>
          </a:xfrm>
        </p:grpSpPr>
        <p:sp>
          <p:nvSpPr>
            <p:cNvPr id="768" name="Shape 76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2" name="Shape 77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3" name="Shape 773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5" name="Shape 775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8" name="Shape 77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9" name="Shape 779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1" name="Shape 78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2" name="Shape 782"/>
          <p:cNvGrpSpPr/>
          <p:nvPr/>
        </p:nvGrpSpPr>
        <p:grpSpPr>
          <a:xfrm>
            <a:off x="918857" y="908740"/>
            <a:ext cx="342881" cy="418127"/>
            <a:chOff x="1268550" y="929175"/>
            <a:chExt cx="407950" cy="497475"/>
          </a:xfrm>
        </p:grpSpPr>
        <p:sp>
          <p:nvSpPr>
            <p:cNvPr id="783" name="Shape 783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4" name="Shape 784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5" name="Shape 785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86" name="Shape 786"/>
          <p:cNvGrpSpPr/>
          <p:nvPr/>
        </p:nvGrpSpPr>
        <p:grpSpPr>
          <a:xfrm>
            <a:off x="5404921" y="924605"/>
            <a:ext cx="405331" cy="388962"/>
            <a:chOff x="6605925" y="948050"/>
            <a:chExt cx="482250" cy="462775"/>
          </a:xfrm>
        </p:grpSpPr>
        <p:sp>
          <p:nvSpPr>
            <p:cNvPr id="787" name="Shape 78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8" name="Shape 78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0" name="Shape 790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1" name="Shape 79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93" name="Shape 793"/>
          <p:cNvGrpSpPr/>
          <p:nvPr/>
        </p:nvGrpSpPr>
        <p:grpSpPr>
          <a:xfrm>
            <a:off x="5499603" y="2076573"/>
            <a:ext cx="215966" cy="342398"/>
            <a:chOff x="6718575" y="2318625"/>
            <a:chExt cx="256950" cy="407375"/>
          </a:xfrm>
        </p:grpSpPr>
        <p:sp>
          <p:nvSpPr>
            <p:cNvPr id="794" name="Shape 79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6" name="Shape 79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7" name="Shape 79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9" name="Shape 79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0" name="Shape 80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2" name="Shape 802"/>
          <p:cNvGrpSpPr/>
          <p:nvPr/>
        </p:nvGrpSpPr>
        <p:grpSpPr>
          <a:xfrm>
            <a:off x="2600992" y="2703481"/>
            <a:ext cx="363369" cy="221114"/>
            <a:chOff x="3269900" y="3064500"/>
            <a:chExt cx="432325" cy="263075"/>
          </a:xfrm>
        </p:grpSpPr>
        <p:sp>
          <p:nvSpPr>
            <p:cNvPr id="803" name="Shape 803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5" name="Shape 805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06" name="Shape 806"/>
          <p:cNvGrpSpPr/>
          <p:nvPr/>
        </p:nvGrpSpPr>
        <p:grpSpPr>
          <a:xfrm>
            <a:off x="5475019" y="2635926"/>
            <a:ext cx="265114" cy="372593"/>
            <a:chOff x="6689325" y="2984125"/>
            <a:chExt cx="315425" cy="443300"/>
          </a:xfrm>
        </p:grpSpPr>
        <p:sp>
          <p:nvSpPr>
            <p:cNvPr id="807" name="Shape 80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8" name="Shape 80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9" name="Shape 809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0" name="Shape 810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1" name="Shape 81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12" name="Shape 812"/>
          <p:cNvGrpSpPr/>
          <p:nvPr/>
        </p:nvGrpSpPr>
        <p:grpSpPr>
          <a:xfrm>
            <a:off x="1523744" y="3730593"/>
            <a:ext cx="256415" cy="414534"/>
            <a:chOff x="1988225" y="4286525"/>
            <a:chExt cx="305075" cy="493200"/>
          </a:xfrm>
        </p:grpSpPr>
        <p:sp>
          <p:nvSpPr>
            <p:cNvPr id="813" name="Shape 813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4" name="Shape 814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5" name="Shape 815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6" name="Shape 816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7" name="Shape 81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8" name="Shape 81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9" name="Shape 819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2067737" y="3759758"/>
            <a:ext cx="309640" cy="392030"/>
            <a:chOff x="2635450" y="4321225"/>
            <a:chExt cx="368400" cy="466425"/>
          </a:xfrm>
        </p:grpSpPr>
        <p:sp>
          <p:nvSpPr>
            <p:cNvPr id="821" name="Shape 82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2" name="Shape 82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3" name="Shape 823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4" name="Shape 824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5" name="Shape 825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6" name="Shape 826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27" name="Shape 827"/>
          <p:cNvGrpSpPr/>
          <p:nvPr/>
        </p:nvGrpSpPr>
        <p:grpSpPr>
          <a:xfrm>
            <a:off x="5436146" y="3750030"/>
            <a:ext cx="342881" cy="383835"/>
            <a:chOff x="6643075" y="4309650"/>
            <a:chExt cx="407950" cy="456675"/>
          </a:xfrm>
        </p:grpSpPr>
        <p:sp>
          <p:nvSpPr>
            <p:cNvPr id="828" name="Shape 82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5" name="Shape 835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38" name="Shape 8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0" name="Shape 8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3" name="Shape 84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4" name="Shape 844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5" name="Shape 845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6" name="Shape 8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7" name="Shape 84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8" name="Shape 84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49" name="Shape 849"/>
          <p:cNvGrpSpPr/>
          <p:nvPr/>
        </p:nvGrpSpPr>
        <p:grpSpPr>
          <a:xfrm>
            <a:off x="3682337" y="4299654"/>
            <a:ext cx="460615" cy="418653"/>
            <a:chOff x="4556450" y="4963575"/>
            <a:chExt cx="548025" cy="498100"/>
          </a:xfrm>
        </p:grpSpPr>
        <p:sp>
          <p:nvSpPr>
            <p:cNvPr id="850" name="Shape 850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1" name="Shape 85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2" name="Shape 85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4" name="Shape 854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5" name="Shape 855"/>
          <p:cNvGrpSpPr/>
          <p:nvPr/>
        </p:nvGrpSpPr>
        <p:grpSpPr>
          <a:xfrm>
            <a:off x="299619" y="4390238"/>
            <a:ext cx="445254" cy="246182"/>
            <a:chOff x="531800" y="5071350"/>
            <a:chExt cx="529750" cy="292900"/>
          </a:xfrm>
        </p:grpSpPr>
        <p:sp>
          <p:nvSpPr>
            <p:cNvPr id="856" name="Shape 85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7" name="Shape 85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8" name="Shape 85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9" name="Shape 859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0" name="Shape 860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1" name="Shape 86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2" name="Shape 8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64" name="Shape 8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6" name="Shape 866"/>
          <p:cNvGrpSpPr/>
          <p:nvPr/>
        </p:nvGrpSpPr>
        <p:grpSpPr>
          <a:xfrm>
            <a:off x="6359914" y="2509301"/>
            <a:ext cx="1079481" cy="1051467"/>
            <a:chOff x="5916675" y="927975"/>
            <a:chExt cx="516350" cy="502950"/>
          </a:xfrm>
        </p:grpSpPr>
        <p:sp>
          <p:nvSpPr>
            <p:cNvPr id="867" name="Shape 86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69" name="Shape 869"/>
          <p:cNvGrpSpPr/>
          <p:nvPr/>
        </p:nvGrpSpPr>
        <p:grpSpPr>
          <a:xfrm>
            <a:off x="6360056" y="1803400"/>
            <a:ext cx="433992" cy="422729"/>
            <a:chOff x="5916675" y="927975"/>
            <a:chExt cx="516350" cy="502950"/>
          </a:xfrm>
        </p:grpSpPr>
        <p:sp>
          <p:nvSpPr>
            <p:cNvPr id="870" name="Shape 87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72" name="Shape 872"/>
          <p:cNvSpPr/>
          <p:nvPr/>
        </p:nvSpPr>
        <p:spPr>
          <a:xfrm>
            <a:off x="7436055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6552218" y="2039777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6837753" y="3097315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7D8B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/>
        </p:nvSpPr>
        <p:spPr>
          <a:xfrm>
            <a:off x="2163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80" name="Shape 880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Karla"/>
                <a:ea typeface="Karla"/>
                <a:cs typeface="Karla"/>
                <a:sym typeface="Karla"/>
              </a:rPr>
              <a:t> and many more...</a:t>
            </a:r>
          </a:p>
        </p:txBody>
      </p:sp>
      <p:sp>
        <p:nvSpPr>
          <p:cNvPr id="881" name="Shape 881"/>
          <p:cNvSpPr txBox="1"/>
          <p:nvPr/>
        </p:nvSpPr>
        <p:spPr>
          <a:xfrm>
            <a:off x="648975" y="780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EB3B"/>
                </a:solidFill>
              </a:rPr>
              <a:t>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chemeClr val="bg1">
                    <a:lumMod val="65000"/>
                  </a:schemeClr>
                </a:solidFill>
              </a:rPr>
              <a:t>Na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K, Ti, V, Fe, O</a:t>
            </a:r>
            <a:endParaRPr lang="en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rgbClr val="FF0000"/>
                </a:solidFill>
              </a:rPr>
              <a:t>Na</a:t>
            </a:r>
            <a:r>
              <a:rPr lang="es-ES" sz="2800" dirty="0" smtClean="0">
                <a:solidFill>
                  <a:srgbClr val="FF0000"/>
                </a:solidFill>
              </a:rPr>
              <a:t>, K, Ti, V, Fe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O</a:t>
            </a:r>
            <a:endParaRPr lang="en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5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1" y="281480"/>
            <a:ext cx="3183983" cy="4166777"/>
          </a:xfrm>
          <a:prstGeom prst="rect">
            <a:avLst/>
          </a:prstGeom>
        </p:spPr>
      </p:pic>
      <p:sp>
        <p:nvSpPr>
          <p:cNvPr id="7" name="Shape 88"/>
          <p:cNvSpPr txBox="1">
            <a:spLocks/>
          </p:cNvSpPr>
          <p:nvPr/>
        </p:nvSpPr>
        <p:spPr>
          <a:xfrm>
            <a:off x="1124222" y="4577768"/>
            <a:ext cx="4531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▸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Char char="▹"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Karla"/>
              <a:buNone/>
              <a:defRPr sz="2000" b="0" i="0" u="none" strike="noStrike" cap="none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>
              <a:spcBef>
                <a:spcPts val="0"/>
              </a:spcBef>
              <a:buFont typeface="Karla"/>
              <a:buNone/>
            </a:pP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s-ES" sz="1400" b="1" dirty="0" err="1" smtClean="0">
                <a:solidFill>
                  <a:schemeClr val="bg1">
                    <a:lumMod val="50000"/>
                  </a:schemeClr>
                </a:solidFill>
              </a:rPr>
              <a:t>Sing</a:t>
            </a:r>
            <a:r>
              <a:rPr lang="es-ES" sz="1400" b="1" dirty="0" smtClean="0">
                <a:solidFill>
                  <a:schemeClr val="bg1">
                    <a:lumMod val="50000"/>
                  </a:schemeClr>
                </a:solidFill>
              </a:rPr>
              <a:t> et al., 2016)</a:t>
            </a:r>
            <a:endParaRPr lang="e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Shape 105"/>
          <p:cNvSpPr txBox="1">
            <a:spLocks noGrp="1"/>
          </p:cNvSpPr>
          <p:nvPr>
            <p:ph type="body" idx="1"/>
          </p:nvPr>
        </p:nvSpPr>
        <p:spPr>
          <a:xfrm>
            <a:off x="2867771" y="1846922"/>
            <a:ext cx="5324100" cy="111930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ES" dirty="0" err="1" smtClean="0"/>
              <a:t>Our</a:t>
            </a:r>
            <a:r>
              <a:rPr lang="es-ES" dirty="0" smtClean="0"/>
              <a:t> “</a:t>
            </a:r>
            <a:r>
              <a:rPr lang="es-ES" dirty="0" err="1" smtClean="0"/>
              <a:t>big</a:t>
            </a:r>
            <a:r>
              <a:rPr lang="es-ES" dirty="0" smtClean="0"/>
              <a:t> 6”:</a:t>
            </a:r>
            <a:endParaRPr lang="es-ES" dirty="0"/>
          </a:p>
          <a:p>
            <a:pPr lvl="0" algn="ctr">
              <a:spcBef>
                <a:spcPts val="0"/>
              </a:spcBef>
              <a:buNone/>
            </a:pPr>
            <a:r>
              <a:rPr lang="es-ES" sz="2800" dirty="0" err="1" smtClean="0">
                <a:solidFill>
                  <a:srgbClr val="FF0000"/>
                </a:solidFill>
              </a:rPr>
              <a:t>Na</a:t>
            </a:r>
            <a:r>
              <a:rPr lang="es-ES" sz="2800" dirty="0" smtClean="0">
                <a:solidFill>
                  <a:srgbClr val="FF0000"/>
                </a:solidFill>
              </a:rPr>
              <a:t>, K, Ti, V, Fe</a:t>
            </a: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, O</a:t>
            </a:r>
          </a:p>
          <a:p>
            <a:pPr lvl="0" algn="ctr">
              <a:spcBef>
                <a:spcPts val="0"/>
              </a:spcBef>
              <a:buNone/>
            </a:pPr>
            <a:endParaRPr lang="es-ES" sz="2800" dirty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-ES" sz="2800" dirty="0" smtClean="0">
                <a:solidFill>
                  <a:schemeClr val="bg1">
                    <a:lumMod val="65000"/>
                  </a:schemeClr>
                </a:solidFill>
              </a:rPr>
              <a:t>         </a:t>
            </a:r>
            <a:endParaRPr lang="en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65880" y="2966224"/>
            <a:ext cx="232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(time-evolving) physics</a:t>
            </a:r>
          </a:p>
          <a:p>
            <a:r>
              <a:rPr lang="en-US" dirty="0" smtClean="0"/>
              <a:t>+ (time-evolving) chemistry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99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1099</Words>
  <Application>Microsoft Macintosh PowerPoint</Application>
  <PresentationFormat>On-screen Show (16:9)</PresentationFormat>
  <Paragraphs>264</Paragraphs>
  <Slides>52</Slides>
  <Notes>52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Karla</vt:lpstr>
      <vt:lpstr>Montserrat</vt:lpstr>
      <vt:lpstr>Arvirargus template</vt:lpstr>
      <vt:lpstr>ATMOSPHERIC COMPOSITION  BEYOND THE C/O RATIO</vt:lpstr>
      <vt:lpstr>PowerPoint Presentation</vt:lpstr>
      <vt:lpstr>PowerPoint Presentation</vt:lpstr>
      <vt:lpstr>PowerPoint Presentation</vt:lpstr>
      <vt:lpstr>Beyond the C/O Ratio</vt:lpstr>
      <vt:lpstr>PowerPoint Presentation</vt:lpstr>
      <vt:lpstr>PowerPoint Presentation</vt:lpstr>
      <vt:lpstr>PowerPoint Presentation</vt:lpstr>
      <vt:lpstr>PowerPoint Presentation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Results pt. 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pt. II </vt:lpstr>
      <vt:lpstr>TWO IN-SITU PLANETS</vt:lpstr>
      <vt:lpstr>TWO IN-SITU PLANETS</vt:lpstr>
      <vt:lpstr>TWO IN-SITU PLANETS</vt:lpstr>
      <vt:lpstr>0.1 AU IN-SITU PLANET</vt:lpstr>
      <vt:lpstr>0.1 AU IN-SITU PLANET</vt:lpstr>
      <vt:lpstr>0.1 AU IN-SITU PLANET</vt:lpstr>
      <vt:lpstr>0.1 AU IN-SITU PLANET</vt:lpstr>
      <vt:lpstr>0.05 AU IN-SITU PLANET</vt:lpstr>
      <vt:lpstr>0.05 AU IN-SITU PLANET</vt:lpstr>
      <vt:lpstr>0.05 AU IN-SITU PLANET</vt:lpstr>
      <vt:lpstr>A PICTURE IS WORTH A THOUSAND WORDS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ATMOSPHERIC COMPOSITION  BEYOND THE C/O RATIO</dc:title>
  <cp:lastModifiedBy>Microsoft Office User</cp:lastModifiedBy>
  <cp:revision>39</cp:revision>
  <dcterms:modified xsi:type="dcterms:W3CDTF">2016-07-28T00:23:35Z</dcterms:modified>
</cp:coreProperties>
</file>